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4" r:id="rId3"/>
  </p:sldMasterIdLst>
  <p:notesMasterIdLst>
    <p:notesMasterId r:id="rId29"/>
  </p:notesMasterIdLst>
  <p:sldIdLst>
    <p:sldId id="256" r:id="rId4"/>
    <p:sldId id="257" r:id="rId5"/>
    <p:sldId id="349" r:id="rId6"/>
    <p:sldId id="258" r:id="rId7"/>
    <p:sldId id="259" r:id="rId8"/>
    <p:sldId id="348" r:id="rId9"/>
    <p:sldId id="260" r:id="rId10"/>
    <p:sldId id="261" r:id="rId11"/>
    <p:sldId id="262" r:id="rId12"/>
    <p:sldId id="263" r:id="rId13"/>
    <p:sldId id="264" r:id="rId14"/>
    <p:sldId id="265" r:id="rId15"/>
    <p:sldId id="266" r:id="rId16"/>
    <p:sldId id="267" r:id="rId17"/>
    <p:sldId id="268" r:id="rId18"/>
    <p:sldId id="269" r:id="rId19"/>
    <p:sldId id="276" r:id="rId20"/>
    <p:sldId id="270" r:id="rId21"/>
    <p:sldId id="271" r:id="rId22"/>
    <p:sldId id="272" r:id="rId23"/>
    <p:sldId id="273" r:id="rId24"/>
    <p:sldId id="350" r:id="rId25"/>
    <p:sldId id="274" r:id="rId26"/>
    <p:sldId id="351" r:id="rId27"/>
    <p:sldId id="275" r:id="rId28"/>
  </p:sldIdLst>
  <p:sldSz cx="9144000" cy="6858000" type="screen4x3"/>
  <p:notesSz cx="6858000" cy="9144000"/>
  <p:embeddedFontLst>
    <p:embeddedFont>
      <p:font typeface="Arial Narrow" panose="020B0604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U1HEwR9ToAqWea90KnLBJhVW8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6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635"/>
    <p:restoredTop sz="94655"/>
  </p:normalViewPr>
  <p:slideViewPr>
    <p:cSldViewPr snapToGrid="0">
      <p:cViewPr varScale="1">
        <p:scale>
          <a:sx n="82" d="100"/>
          <a:sy n="82" d="100"/>
        </p:scale>
        <p:origin x="184" y="2032"/>
      </p:cViewPr>
      <p:guideLst>
        <p:guide orient="horz" pos="1885"/>
        <p:guide orient="horz" pos="758"/>
        <p:guide pos="28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
        <p:nvSpPr>
          <p:cNvPr id="240" name="Google Shape;240;p17:notes"/>
          <p:cNvSpPr>
            <a:spLocks noGrp="1" noRot="1" noChangeAspect="1"/>
          </p:cNvSpPr>
          <p:nvPr>
            <p:ph type="sldImg" idx="2"/>
          </p:nvPr>
        </p:nvSpPr>
        <p:spPr>
          <a:xfrm>
            <a:off x="1152525" y="692150"/>
            <a:ext cx="455295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
        <p:nvSpPr>
          <p:cNvPr id="247" name="Google Shape;247;p18:notes"/>
          <p:cNvSpPr>
            <a:spLocks noGrp="1" noRot="1" noChangeAspect="1"/>
          </p:cNvSpPr>
          <p:nvPr>
            <p:ph type="sldImg" idx="2"/>
          </p:nvPr>
        </p:nvSpPr>
        <p:spPr>
          <a:xfrm>
            <a:off x="1152525" y="692150"/>
            <a:ext cx="455295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8b875ddc2_0_5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8b875ddc2_0_5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e8b875ddc2_0_5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Simple, yet comprehensive.</a:t>
            </a:r>
            <a:endParaRPr dirty="0"/>
          </a:p>
          <a:p>
            <a:pPr marL="0" lvl="0" indent="0" algn="l" rtl="0">
              <a:spcBef>
                <a:spcPts val="0"/>
              </a:spcBef>
              <a:spcAft>
                <a:spcPts val="0"/>
              </a:spcAft>
              <a:buNone/>
            </a:pPr>
            <a:r>
              <a:rPr lang="en-US" dirty="0"/>
              <a:t>Major processes are implied, but not often explicitly parameterized.  </a:t>
            </a:r>
            <a:endParaRPr dirty="0"/>
          </a:p>
          <a:p>
            <a:pPr marL="0" lvl="0" indent="0" algn="l" rtl="0">
              <a:spcBef>
                <a:spcPts val="0"/>
              </a:spcBef>
              <a:spcAft>
                <a:spcPts val="0"/>
              </a:spcAft>
              <a:buNone/>
            </a:pPr>
            <a:r>
              <a:rPr lang="en-US" dirty="0"/>
              <a:t>Terms can be added to incorporate the appropriate level of explicitness for each process.</a:t>
            </a:r>
            <a:endParaRPr dirty="0"/>
          </a:p>
          <a:p>
            <a:pPr marL="0" lvl="0" indent="0" algn="l" rtl="0">
              <a:spcBef>
                <a:spcPts val="0"/>
              </a:spcBef>
              <a:spcAft>
                <a:spcPts val="0"/>
              </a:spcAft>
              <a:buNone/>
            </a:pPr>
            <a:r>
              <a:rPr lang="en-US" dirty="0"/>
              <a:t>N can be a species, a stock, a guild, an aggregate, etc.</a:t>
            </a:r>
            <a:endParaRPr dirty="0"/>
          </a:p>
          <a:p>
            <a:pPr marL="0" lvl="0" indent="0" algn="l" rtl="0">
              <a:spcBef>
                <a:spcPts val="0"/>
              </a:spcBef>
              <a:spcAft>
                <a:spcPts val="0"/>
              </a:spcAft>
              <a:buNone/>
            </a:pPr>
            <a:endParaRPr dirty="0"/>
          </a:p>
        </p:txBody>
      </p:sp>
      <p:sp>
        <p:nvSpPr>
          <p:cNvPr id="266" name="Google Shape;26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2"/>
          <p:cNvSpPr txBox="1">
            <a:spLocks noGrp="1"/>
          </p:cNvSpPr>
          <p:nvPr>
            <p:ph type="body" idx="1"/>
          </p:nvPr>
        </p:nvSpPr>
        <p:spPr>
          <a:xfrm>
            <a:off x="3201988" y="3360605"/>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640"/>
              </a:spcBef>
              <a:spcAft>
                <a:spcPts val="0"/>
              </a:spcAft>
              <a:buClr>
                <a:schemeClr val="dk2"/>
              </a:buClr>
              <a:buSzPts val="3200"/>
              <a:buNone/>
              <a:defRPr>
                <a:solidFill>
                  <a:schemeClr val="dk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22" descr="umasslogo.gif"/>
          <p:cNvPicPr preferRelativeResize="0"/>
          <p:nvPr/>
        </p:nvPicPr>
        <p:blipFill rotWithShape="1">
          <a:blip r:embed="rId2">
            <a:alphaModFix/>
          </a:blip>
          <a:srcRect/>
          <a:stretch/>
        </p:blipFill>
        <p:spPr>
          <a:xfrm>
            <a:off x="-36285" y="5658757"/>
            <a:ext cx="4953000" cy="1270000"/>
          </a:xfrm>
          <a:prstGeom prst="rect">
            <a:avLst/>
          </a:prstGeom>
          <a:noFill/>
          <a:ln>
            <a:noFill/>
          </a:ln>
        </p:spPr>
      </p:pic>
      <p:pic>
        <p:nvPicPr>
          <p:cNvPr id="18" name="Google Shape;18;p22" descr="smast-logo.jpg"/>
          <p:cNvPicPr preferRelativeResize="0"/>
          <p:nvPr/>
        </p:nvPicPr>
        <p:blipFill rotWithShape="1">
          <a:blip r:embed="rId3">
            <a:alphaModFix/>
          </a:blip>
          <a:srcRect/>
          <a:stretch/>
        </p:blipFill>
        <p:spPr>
          <a:xfrm>
            <a:off x="0" y="0"/>
            <a:ext cx="2857500" cy="2857500"/>
          </a:xfrm>
          <a:prstGeom prst="rect">
            <a:avLst/>
          </a:prstGeom>
          <a:noFill/>
          <a:ln>
            <a:noFill/>
          </a:ln>
        </p:spPr>
      </p:pic>
      <p:sp>
        <p:nvSpPr>
          <p:cNvPr id="19" name="Google Shape;19;p22"/>
          <p:cNvSpPr txBox="1">
            <a:spLocks noGrp="1"/>
          </p:cNvSpPr>
          <p:nvPr>
            <p:ph type="title"/>
          </p:nvPr>
        </p:nvSpPr>
        <p:spPr>
          <a:xfrm>
            <a:off x="3201682" y="1613384"/>
            <a:ext cx="5485118" cy="1398472"/>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1"/>
              </a:buClr>
              <a:buSzPts val="4400"/>
              <a:buFont typeface="Calibri"/>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cSld name="Divider">
    <p:bg>
      <p:bgPr>
        <a:solidFill>
          <a:srgbClr val="1E5C90"/>
        </a:solidFill>
        <a:effectLst/>
      </p:bgPr>
    </p:bg>
    <p:spTree>
      <p:nvGrpSpPr>
        <p:cNvPr id="1" name="Shape 83"/>
        <p:cNvGrpSpPr/>
        <p:nvPr/>
      </p:nvGrpSpPr>
      <p:grpSpPr>
        <a:xfrm>
          <a:off x="0" y="0"/>
          <a:ext cx="0" cy="0"/>
          <a:chOff x="0" y="0"/>
          <a:chExt cx="0" cy="0"/>
        </a:xfrm>
      </p:grpSpPr>
      <p:sp>
        <p:nvSpPr>
          <p:cNvPr id="84" name="Google Shape;84;p34"/>
          <p:cNvSpPr/>
          <p:nvPr/>
        </p:nvSpPr>
        <p:spPr>
          <a:xfrm rot="10800000">
            <a:off x="-1" y="-24487"/>
            <a:ext cx="9138586" cy="2515079"/>
          </a:xfrm>
          <a:custGeom>
            <a:avLst/>
            <a:gdLst/>
            <a:ahLst/>
            <a:cxnLst/>
            <a:rect l="l" t="t" r="r" b="b"/>
            <a:pathLst>
              <a:path w="9138586" h="2515079" extrusionOk="0">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Narrow"/>
              <a:ea typeface="Arial Narrow"/>
              <a:cs typeface="Arial Narrow"/>
              <a:sym typeface="Arial Narrow"/>
            </a:endParaRPr>
          </a:p>
        </p:txBody>
      </p:sp>
      <p:sp>
        <p:nvSpPr>
          <p:cNvPr id="85" name="Google Shape;85;p34"/>
          <p:cNvSpPr txBox="1">
            <a:spLocks noGrp="1"/>
          </p:cNvSpPr>
          <p:nvPr>
            <p:ph type="title"/>
          </p:nvPr>
        </p:nvSpPr>
        <p:spPr>
          <a:xfrm>
            <a:off x="457199" y="457169"/>
            <a:ext cx="8229600" cy="7722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FFFFF"/>
              </a:buClr>
              <a:buSzPts val="4000"/>
              <a:buFont typeface="Arial Narrow"/>
              <a:buNone/>
              <a:defRPr sz="40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4"/>
          <p:cNvSpPr txBox="1">
            <a:spLocks noGrp="1"/>
          </p:cNvSpPr>
          <p:nvPr>
            <p:ph type="body" idx="1"/>
          </p:nvPr>
        </p:nvSpPr>
        <p:spPr>
          <a:xfrm>
            <a:off x="457200" y="1415622"/>
            <a:ext cx="8229600" cy="1500187"/>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Clr>
                <a:srgbClr val="FFFFFF"/>
              </a:buClr>
              <a:buSzPts val="2000"/>
              <a:buNone/>
              <a:defRPr sz="2000">
                <a:solidFill>
                  <a:srgbClr val="FFFFFF"/>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7" name="Google Shape;87;p34"/>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FFFFFF"/>
                </a:solidFill>
                <a:latin typeface="Arial Narrow"/>
                <a:ea typeface="Arial Narrow"/>
                <a:cs typeface="Arial Narrow"/>
                <a:sym typeface="Arial Narrow"/>
              </a:defRPr>
            </a:lvl1pPr>
            <a:lvl2pPr marL="0" marR="0" lvl="1" indent="0" algn="l" rtl="0">
              <a:spcBef>
                <a:spcPts val="0"/>
              </a:spcBef>
              <a:buNone/>
              <a:defRPr sz="1800" b="0" i="0" u="none" strike="noStrike" cap="none">
                <a:solidFill>
                  <a:srgbClr val="FFFFFF"/>
                </a:solidFill>
                <a:latin typeface="Arial Narrow"/>
                <a:ea typeface="Arial Narrow"/>
                <a:cs typeface="Arial Narrow"/>
                <a:sym typeface="Arial Narrow"/>
              </a:defRPr>
            </a:lvl2pPr>
            <a:lvl3pPr marL="0" marR="0" lvl="2" indent="0" algn="l" rtl="0">
              <a:spcBef>
                <a:spcPts val="0"/>
              </a:spcBef>
              <a:buNone/>
              <a:defRPr sz="1800" b="0" i="0" u="none" strike="noStrike" cap="none">
                <a:solidFill>
                  <a:srgbClr val="FFFFFF"/>
                </a:solidFill>
                <a:latin typeface="Arial Narrow"/>
                <a:ea typeface="Arial Narrow"/>
                <a:cs typeface="Arial Narrow"/>
                <a:sym typeface="Arial Narrow"/>
              </a:defRPr>
            </a:lvl3pPr>
            <a:lvl4pPr marL="0" marR="0" lvl="3" indent="0" algn="l" rtl="0">
              <a:spcBef>
                <a:spcPts val="0"/>
              </a:spcBef>
              <a:buNone/>
              <a:defRPr sz="1800" b="0" i="0" u="none" strike="noStrike" cap="none">
                <a:solidFill>
                  <a:srgbClr val="FFFFFF"/>
                </a:solidFill>
                <a:latin typeface="Arial Narrow"/>
                <a:ea typeface="Arial Narrow"/>
                <a:cs typeface="Arial Narrow"/>
                <a:sym typeface="Arial Narrow"/>
              </a:defRPr>
            </a:lvl4pPr>
            <a:lvl5pPr marL="0" marR="0" lvl="4" indent="0" algn="l" rtl="0">
              <a:spcBef>
                <a:spcPts val="0"/>
              </a:spcBef>
              <a:buNone/>
              <a:defRPr sz="1800" b="0" i="0" u="none" strike="noStrike" cap="none">
                <a:solidFill>
                  <a:srgbClr val="FFFFFF"/>
                </a:solidFill>
                <a:latin typeface="Arial Narrow"/>
                <a:ea typeface="Arial Narrow"/>
                <a:cs typeface="Arial Narrow"/>
                <a:sym typeface="Arial Narrow"/>
              </a:defRPr>
            </a:lvl5pPr>
            <a:lvl6pPr marL="0" marR="0" lvl="5" indent="0" algn="l" rtl="0">
              <a:spcBef>
                <a:spcPts val="0"/>
              </a:spcBef>
              <a:buNone/>
              <a:defRPr sz="1800" b="0" i="0" u="none" strike="noStrike" cap="none">
                <a:solidFill>
                  <a:srgbClr val="FFFFFF"/>
                </a:solidFill>
                <a:latin typeface="Arial Narrow"/>
                <a:ea typeface="Arial Narrow"/>
                <a:cs typeface="Arial Narrow"/>
                <a:sym typeface="Arial Narrow"/>
              </a:defRPr>
            </a:lvl6pPr>
            <a:lvl7pPr marL="0" marR="0" lvl="6" indent="0" algn="l" rtl="0">
              <a:spcBef>
                <a:spcPts val="0"/>
              </a:spcBef>
              <a:buNone/>
              <a:defRPr sz="1800" b="0" i="0" u="none" strike="noStrike" cap="none">
                <a:solidFill>
                  <a:srgbClr val="FFFFFF"/>
                </a:solidFill>
                <a:latin typeface="Arial Narrow"/>
                <a:ea typeface="Arial Narrow"/>
                <a:cs typeface="Arial Narrow"/>
                <a:sym typeface="Arial Narrow"/>
              </a:defRPr>
            </a:lvl7pPr>
            <a:lvl8pPr marL="0" marR="0" lvl="7" indent="0" algn="l" rtl="0">
              <a:spcBef>
                <a:spcPts val="0"/>
              </a:spcBef>
              <a:buNone/>
              <a:defRPr sz="1800" b="0" i="0" u="none" strike="noStrike" cap="none">
                <a:solidFill>
                  <a:srgbClr val="FFFFFF"/>
                </a:solidFill>
                <a:latin typeface="Arial Narrow"/>
                <a:ea typeface="Arial Narrow"/>
                <a:cs typeface="Arial Narrow"/>
                <a:sym typeface="Arial Narrow"/>
              </a:defRPr>
            </a:lvl8pPr>
            <a:lvl9pPr marL="0" marR="0" lvl="8" indent="0" algn="l" rtl="0">
              <a:spcBef>
                <a:spcPts val="0"/>
              </a:spcBef>
              <a:buNone/>
              <a:defRPr sz="1800" b="0" i="0" u="none" strike="noStrike" cap="none">
                <a:solidFill>
                  <a:srgbClr val="FFFFFF"/>
                </a:solidFill>
                <a:latin typeface="Arial Narrow"/>
                <a:ea typeface="Arial Narrow"/>
                <a:cs typeface="Arial Narrow"/>
                <a:sym typeface="Arial Narrow"/>
              </a:defRPr>
            </a:lvl9pPr>
          </a:lstStyle>
          <a:p>
            <a:pPr marL="0" lvl="0" indent="0" algn="l" rtl="0">
              <a:spcBef>
                <a:spcPts val="0"/>
              </a:spcBef>
              <a:spcAft>
                <a:spcPts val="0"/>
              </a:spcAft>
              <a:buNone/>
            </a:pPr>
            <a:r>
              <a:rPr lang="en-US"/>
              <a:t>U.S. Department of Commerce | National Oceanic and Atmospheric Administration | NOAA Fisheries | Page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Divider">
  <p:cSld name="Photo Divider">
    <p:spTree>
      <p:nvGrpSpPr>
        <p:cNvPr id="1" name="Shape 88"/>
        <p:cNvGrpSpPr/>
        <p:nvPr/>
      </p:nvGrpSpPr>
      <p:grpSpPr>
        <a:xfrm>
          <a:off x="0" y="0"/>
          <a:ext cx="0" cy="0"/>
          <a:chOff x="0" y="0"/>
          <a:chExt cx="0" cy="0"/>
        </a:xfrm>
      </p:grpSpPr>
      <p:sp>
        <p:nvSpPr>
          <p:cNvPr id="89" name="Google Shape;89;p35"/>
          <p:cNvSpPr/>
          <p:nvPr/>
        </p:nvSpPr>
        <p:spPr>
          <a:xfrm rot="10800000">
            <a:off x="-19068" y="-30696"/>
            <a:ext cx="9170673"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Narrow"/>
              <a:ea typeface="Arial Narrow"/>
              <a:cs typeface="Arial Narrow"/>
              <a:sym typeface="Arial Narrow"/>
            </a:endParaRPr>
          </a:p>
        </p:txBody>
      </p:sp>
      <p:sp>
        <p:nvSpPr>
          <p:cNvPr id="90" name="Google Shape;90;p35"/>
          <p:cNvSpPr txBox="1">
            <a:spLocks noGrp="1"/>
          </p:cNvSpPr>
          <p:nvPr>
            <p:ph type="title"/>
          </p:nvPr>
        </p:nvSpPr>
        <p:spPr>
          <a:xfrm>
            <a:off x="457199" y="457200"/>
            <a:ext cx="8229600" cy="77225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lvl1pPr lvl="0" algn="l">
              <a:spcBef>
                <a:spcPts val="0"/>
              </a:spcBef>
              <a:spcAft>
                <a:spcPts val="0"/>
              </a:spcAft>
              <a:buClr>
                <a:srgbClr val="FFFFFF"/>
              </a:buClr>
              <a:buSzPts val="4000"/>
              <a:buFont typeface="Arial Narrow"/>
              <a:buNone/>
              <a:defRPr sz="40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5"/>
          <p:cNvSpPr txBox="1">
            <a:spLocks noGrp="1"/>
          </p:cNvSpPr>
          <p:nvPr>
            <p:ph type="body" idx="1"/>
          </p:nvPr>
        </p:nvSpPr>
        <p:spPr>
          <a:xfrm>
            <a:off x="457200" y="1415653"/>
            <a:ext cx="8229600" cy="150018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lvl1pPr marL="457200" lvl="0" indent="-228600" algn="r">
              <a:spcBef>
                <a:spcPts val="400"/>
              </a:spcBef>
              <a:spcAft>
                <a:spcPts val="0"/>
              </a:spcAft>
              <a:buClr>
                <a:srgbClr val="FFFFFF"/>
              </a:buClr>
              <a:buSzPts val="2000"/>
              <a:buNone/>
              <a:defRPr sz="2000">
                <a:solidFill>
                  <a:srgbClr val="FFFFFF"/>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92" name="Google Shape;92;p35"/>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lt1"/>
                </a:solidFill>
                <a:latin typeface="Arial Narrow"/>
                <a:ea typeface="Arial Narrow"/>
                <a:cs typeface="Arial Narrow"/>
                <a:sym typeface="Arial Narrow"/>
              </a:defRPr>
            </a:lvl1pPr>
            <a:lvl2pPr marL="0" marR="0" lvl="1" indent="0" algn="l" rtl="0">
              <a:spcBef>
                <a:spcPts val="0"/>
              </a:spcBef>
              <a:buNone/>
              <a:defRPr sz="1800" b="0" i="0" u="none" strike="noStrike" cap="none">
                <a:solidFill>
                  <a:schemeClr val="lt1"/>
                </a:solidFill>
                <a:latin typeface="Arial Narrow"/>
                <a:ea typeface="Arial Narrow"/>
                <a:cs typeface="Arial Narrow"/>
                <a:sym typeface="Arial Narrow"/>
              </a:defRPr>
            </a:lvl2pPr>
            <a:lvl3pPr marL="0" marR="0" lvl="2" indent="0" algn="l" rtl="0">
              <a:spcBef>
                <a:spcPts val="0"/>
              </a:spcBef>
              <a:buNone/>
              <a:defRPr sz="1800" b="0" i="0" u="none" strike="noStrike" cap="none">
                <a:solidFill>
                  <a:schemeClr val="lt1"/>
                </a:solidFill>
                <a:latin typeface="Arial Narrow"/>
                <a:ea typeface="Arial Narrow"/>
                <a:cs typeface="Arial Narrow"/>
                <a:sym typeface="Arial Narrow"/>
              </a:defRPr>
            </a:lvl3pPr>
            <a:lvl4pPr marL="0" marR="0" lvl="3" indent="0" algn="l" rtl="0">
              <a:spcBef>
                <a:spcPts val="0"/>
              </a:spcBef>
              <a:buNone/>
              <a:defRPr sz="1800" b="0" i="0" u="none" strike="noStrike" cap="none">
                <a:solidFill>
                  <a:schemeClr val="lt1"/>
                </a:solidFill>
                <a:latin typeface="Arial Narrow"/>
                <a:ea typeface="Arial Narrow"/>
                <a:cs typeface="Arial Narrow"/>
                <a:sym typeface="Arial Narrow"/>
              </a:defRPr>
            </a:lvl4pPr>
            <a:lvl5pPr marL="0" marR="0" lvl="4" indent="0" algn="l" rtl="0">
              <a:spcBef>
                <a:spcPts val="0"/>
              </a:spcBef>
              <a:buNone/>
              <a:defRPr sz="1800" b="0" i="0" u="none" strike="noStrike" cap="none">
                <a:solidFill>
                  <a:schemeClr val="lt1"/>
                </a:solidFill>
                <a:latin typeface="Arial Narrow"/>
                <a:ea typeface="Arial Narrow"/>
                <a:cs typeface="Arial Narrow"/>
                <a:sym typeface="Arial Narrow"/>
              </a:defRPr>
            </a:lvl5pPr>
            <a:lvl6pPr marL="0" marR="0" lvl="5" indent="0" algn="l" rtl="0">
              <a:spcBef>
                <a:spcPts val="0"/>
              </a:spcBef>
              <a:buNone/>
              <a:defRPr sz="1800" b="0" i="0" u="none" strike="noStrike" cap="none">
                <a:solidFill>
                  <a:schemeClr val="lt1"/>
                </a:solidFill>
                <a:latin typeface="Arial Narrow"/>
                <a:ea typeface="Arial Narrow"/>
                <a:cs typeface="Arial Narrow"/>
                <a:sym typeface="Arial Narrow"/>
              </a:defRPr>
            </a:lvl6pPr>
            <a:lvl7pPr marL="0" marR="0" lvl="6" indent="0" algn="l" rtl="0">
              <a:spcBef>
                <a:spcPts val="0"/>
              </a:spcBef>
              <a:buNone/>
              <a:defRPr sz="1800" b="0" i="0" u="none" strike="noStrike" cap="none">
                <a:solidFill>
                  <a:schemeClr val="lt1"/>
                </a:solidFill>
                <a:latin typeface="Arial Narrow"/>
                <a:ea typeface="Arial Narrow"/>
                <a:cs typeface="Arial Narrow"/>
                <a:sym typeface="Arial Narrow"/>
              </a:defRPr>
            </a:lvl7pPr>
            <a:lvl8pPr marL="0" marR="0" lvl="7" indent="0" algn="l" rtl="0">
              <a:spcBef>
                <a:spcPts val="0"/>
              </a:spcBef>
              <a:buNone/>
              <a:defRPr sz="1800" b="0" i="0" u="none" strike="noStrike" cap="none">
                <a:solidFill>
                  <a:schemeClr val="lt1"/>
                </a:solidFill>
                <a:latin typeface="Arial Narrow"/>
                <a:ea typeface="Arial Narrow"/>
                <a:cs typeface="Arial Narrow"/>
                <a:sym typeface="Arial Narrow"/>
              </a:defRPr>
            </a:lvl8pPr>
            <a:lvl9pPr marL="0" marR="0" lvl="8" indent="0" algn="l" rtl="0">
              <a:spcBef>
                <a:spcPts val="0"/>
              </a:spcBef>
              <a:buNone/>
              <a:defRPr sz="1800" b="0" i="0" u="none" strike="noStrike" cap="none">
                <a:solidFill>
                  <a:schemeClr val="lt1"/>
                </a:solidFill>
                <a:latin typeface="Arial Narrow"/>
                <a:ea typeface="Arial Narrow"/>
                <a:cs typeface="Arial Narrow"/>
                <a:sym typeface="Arial Narrow"/>
              </a:defRPr>
            </a:lvl9pPr>
          </a:lstStyle>
          <a:p>
            <a:pPr marL="0" lvl="0" indent="0" algn="l" rtl="0">
              <a:spcBef>
                <a:spcPts val="0"/>
              </a:spcBef>
              <a:spcAft>
                <a:spcPts val="0"/>
              </a:spcAft>
              <a:buNone/>
            </a:pPr>
            <a:r>
              <a:rPr lang="en-US"/>
              <a:t>U.S. Department of Commerce | National Oceanic and Atmospheric Administration | NOAA Fisheries | Page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95" name="Google Shape;9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2pPr>
            <a:lvl3pPr marR="0" lvl="2"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3pPr>
            <a:lvl4pPr marR="0" lvl="3"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4pPr>
            <a:lvl5pPr marR="0" lvl="4"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5pPr>
            <a:lvl6pPr marR="0" lvl="5"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6pPr>
            <a:lvl7pPr marR="0" lvl="6"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7pPr>
            <a:lvl8pPr marR="0" lvl="7"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8pPr>
            <a:lvl9pPr marR="0" lvl="8" algn="l" rtl="0">
              <a:spcBef>
                <a:spcPts val="0"/>
              </a:spcBef>
              <a:spcAft>
                <a:spcPts val="0"/>
              </a:spcAft>
              <a:buSzPts val="1400"/>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96" name="Google Shape;96;p36"/>
          <p:cNvSpPr txBox="1">
            <a:spLocks noGrp="1"/>
          </p:cNvSpPr>
          <p:nvPr>
            <p:ph type="sldNum" idx="12"/>
          </p:nvPr>
        </p:nvSpPr>
        <p:spPr>
          <a:xfrm>
            <a:off x="2285999" y="6355080"/>
            <a:ext cx="6400801" cy="50291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Narrow"/>
                <a:ea typeface="Arial Narrow"/>
                <a:cs typeface="Arial Narrow"/>
                <a:sym typeface="Arial Narrow"/>
              </a:defRPr>
            </a:lvl1pPr>
            <a:lvl2pPr marL="0" marR="0" lvl="1" indent="0" algn="l" rtl="0">
              <a:spcBef>
                <a:spcPts val="0"/>
              </a:spcBef>
              <a:buNone/>
              <a:defRPr sz="1800" b="0" i="0" u="none" strike="noStrike" cap="none">
                <a:solidFill>
                  <a:schemeClr val="dk1"/>
                </a:solidFill>
                <a:latin typeface="Arial Narrow"/>
                <a:ea typeface="Arial Narrow"/>
                <a:cs typeface="Arial Narrow"/>
                <a:sym typeface="Arial Narrow"/>
              </a:defRPr>
            </a:lvl2pPr>
            <a:lvl3pPr marL="0" marR="0" lvl="2" indent="0" algn="l" rtl="0">
              <a:spcBef>
                <a:spcPts val="0"/>
              </a:spcBef>
              <a:buNone/>
              <a:defRPr sz="1800" b="0" i="0" u="none" strike="noStrike" cap="none">
                <a:solidFill>
                  <a:schemeClr val="dk1"/>
                </a:solidFill>
                <a:latin typeface="Arial Narrow"/>
                <a:ea typeface="Arial Narrow"/>
                <a:cs typeface="Arial Narrow"/>
                <a:sym typeface="Arial Narrow"/>
              </a:defRPr>
            </a:lvl3pPr>
            <a:lvl4pPr marL="0" marR="0" lvl="3" indent="0" algn="l" rtl="0">
              <a:spcBef>
                <a:spcPts val="0"/>
              </a:spcBef>
              <a:buNone/>
              <a:defRPr sz="1800" b="0" i="0" u="none" strike="noStrike" cap="none">
                <a:solidFill>
                  <a:schemeClr val="dk1"/>
                </a:solidFill>
                <a:latin typeface="Arial Narrow"/>
                <a:ea typeface="Arial Narrow"/>
                <a:cs typeface="Arial Narrow"/>
                <a:sym typeface="Arial Narrow"/>
              </a:defRPr>
            </a:lvl4pPr>
            <a:lvl5pPr marL="0" marR="0" lvl="4" indent="0" algn="l" rtl="0">
              <a:spcBef>
                <a:spcPts val="0"/>
              </a:spcBef>
              <a:buNone/>
              <a:defRPr sz="1800" b="0" i="0" u="none" strike="noStrike" cap="none">
                <a:solidFill>
                  <a:schemeClr val="dk1"/>
                </a:solidFill>
                <a:latin typeface="Arial Narrow"/>
                <a:ea typeface="Arial Narrow"/>
                <a:cs typeface="Arial Narrow"/>
                <a:sym typeface="Arial Narrow"/>
              </a:defRPr>
            </a:lvl5pPr>
            <a:lvl6pPr marL="0" marR="0" lvl="5" indent="0" algn="l" rtl="0">
              <a:spcBef>
                <a:spcPts val="0"/>
              </a:spcBef>
              <a:buNone/>
              <a:defRPr sz="1800" b="0" i="0" u="none" strike="noStrike" cap="none">
                <a:solidFill>
                  <a:schemeClr val="dk1"/>
                </a:solidFill>
                <a:latin typeface="Arial Narrow"/>
                <a:ea typeface="Arial Narrow"/>
                <a:cs typeface="Arial Narrow"/>
                <a:sym typeface="Arial Narrow"/>
              </a:defRPr>
            </a:lvl6pPr>
            <a:lvl7pPr marL="0" marR="0" lvl="6" indent="0" algn="l" rtl="0">
              <a:spcBef>
                <a:spcPts val="0"/>
              </a:spcBef>
              <a:buNone/>
              <a:defRPr sz="1800" b="0" i="0" u="none" strike="noStrike" cap="none">
                <a:solidFill>
                  <a:schemeClr val="dk1"/>
                </a:solidFill>
                <a:latin typeface="Arial Narrow"/>
                <a:ea typeface="Arial Narrow"/>
                <a:cs typeface="Arial Narrow"/>
                <a:sym typeface="Arial Narrow"/>
              </a:defRPr>
            </a:lvl7pPr>
            <a:lvl8pPr marL="0" marR="0" lvl="7" indent="0" algn="l" rtl="0">
              <a:spcBef>
                <a:spcPts val="0"/>
              </a:spcBef>
              <a:buNone/>
              <a:defRPr sz="1800" b="0" i="0" u="none" strike="noStrike" cap="none">
                <a:solidFill>
                  <a:schemeClr val="dk1"/>
                </a:solidFill>
                <a:latin typeface="Arial Narrow"/>
                <a:ea typeface="Arial Narrow"/>
                <a:cs typeface="Arial Narrow"/>
                <a:sym typeface="Arial Narrow"/>
              </a:defRPr>
            </a:lvl8pPr>
            <a:lvl9pPr marL="0" marR="0" lvl="8" indent="0" algn="l" rtl="0">
              <a:spcBef>
                <a:spcPts val="0"/>
              </a:spcBef>
              <a:buNone/>
              <a:defRPr sz="1800" b="0" i="0" u="none" strike="noStrike" cap="none">
                <a:solidFill>
                  <a:schemeClr val="dk1"/>
                </a:solidFill>
                <a:latin typeface="Arial Narrow"/>
                <a:ea typeface="Arial Narrow"/>
                <a:cs typeface="Arial Narrow"/>
                <a:sym typeface="Arial Narr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No photo">
  <p:cSld name="Title - No photo">
    <p:spTree>
      <p:nvGrpSpPr>
        <p:cNvPr id="1" name="Shape 100"/>
        <p:cNvGrpSpPr/>
        <p:nvPr/>
      </p:nvGrpSpPr>
      <p:grpSpPr>
        <a:xfrm>
          <a:off x="0" y="0"/>
          <a:ext cx="0" cy="0"/>
          <a:chOff x="0" y="0"/>
          <a:chExt cx="0" cy="0"/>
        </a:xfrm>
      </p:grpSpPr>
      <p:sp>
        <p:nvSpPr>
          <p:cNvPr id="101" name="Google Shape;101;p38"/>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8"/>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38"/>
          <p:cNvSpPr txBox="1">
            <a:spLocks noGrp="1"/>
          </p:cNvSpPr>
          <p:nvPr>
            <p:ph type="body" idx="2"/>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oats">
  <p:cSld name="Title - Boats">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39"/>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9"/>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39"/>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39"/>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urtle">
  <p:cSld name="Title - Turtle">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40"/>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40"/>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40"/>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40"/>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eafood">
  <p:cSld name="Title - Seafood">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1"/>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41"/>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41"/>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41"/>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ish">
  <p:cSld name="Title - Fish">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42"/>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42"/>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42"/>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accent1"/>
              </a:buClr>
              <a:buSzPts val="1800"/>
              <a:buNone/>
              <a:defRPr sz="1800" b="1">
                <a:solidFill>
                  <a:schemeClr val="accen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42"/>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chemeClr val="dk2"/>
              </a:buClr>
              <a:buSzPts val="1800"/>
              <a:buNone/>
              <a:defRPr sz="1800"/>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600"/>
              <a:buFont typeface="Calibri"/>
              <a:buNone/>
              <a:defRPr sz="36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3"/>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2"/>
              </a:buClr>
              <a:buSzPts val="3200"/>
              <a:buChar char="•"/>
              <a:defRPr>
                <a:solidFill>
                  <a:schemeClr val="dk2"/>
                </a:solidFill>
              </a:defRPr>
            </a:lvl1pPr>
            <a:lvl2pPr marL="914400" lvl="1" indent="-406400" algn="l">
              <a:spcBef>
                <a:spcPts val="560"/>
              </a:spcBef>
              <a:spcAft>
                <a:spcPts val="0"/>
              </a:spcAft>
              <a:buClr>
                <a:schemeClr val="dk2"/>
              </a:buClr>
              <a:buSzPts val="2800"/>
              <a:buChar char="–"/>
              <a:defRPr>
                <a:solidFill>
                  <a:schemeClr val="dk2"/>
                </a:solidFill>
              </a:defRPr>
            </a:lvl2pPr>
            <a:lvl3pPr marL="1371600" lvl="2" indent="-381000" algn="l">
              <a:spcBef>
                <a:spcPts val="480"/>
              </a:spcBef>
              <a:spcAft>
                <a:spcPts val="0"/>
              </a:spcAft>
              <a:buClr>
                <a:schemeClr val="dk2"/>
              </a:buClr>
              <a:buSzPts val="2400"/>
              <a:buChar char="•"/>
              <a:defRPr>
                <a:solidFill>
                  <a:schemeClr val="dk2"/>
                </a:solidFill>
              </a:defRPr>
            </a:lvl3pPr>
            <a:lvl4pPr marL="1828800" lvl="3" indent="-355600" algn="l">
              <a:spcBef>
                <a:spcPts val="400"/>
              </a:spcBef>
              <a:spcAft>
                <a:spcPts val="0"/>
              </a:spcAft>
              <a:buClr>
                <a:schemeClr val="dk2"/>
              </a:buClr>
              <a:buSzPts val="2000"/>
              <a:buChar char="–"/>
              <a:defRPr>
                <a:solidFill>
                  <a:schemeClr val="dk2"/>
                </a:solidFill>
              </a:defRPr>
            </a:lvl4pPr>
            <a:lvl5pPr marL="2286000" lvl="4" indent="-355600" algn="l">
              <a:spcBef>
                <a:spcPts val="400"/>
              </a:spcBef>
              <a:spcAft>
                <a:spcPts val="0"/>
              </a:spcAft>
              <a:buClr>
                <a:schemeClr val="dk2"/>
              </a:buClr>
              <a:buSzPts val="2000"/>
              <a:buChar char="»"/>
              <a:defRPr>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ark">
  <p:cSld name="Title - Dark">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43"/>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rgbClr val="FFFFFF"/>
              </a:buClr>
              <a:buSzPts val="4400"/>
              <a:buFont typeface="Arial Narrow"/>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3"/>
          <p:cNvSpPr txBox="1">
            <a:spLocks noGrp="1"/>
          </p:cNvSpPr>
          <p:nvPr>
            <p:ph type="body" idx="1"/>
          </p:nvPr>
        </p:nvSpPr>
        <p:spPr>
          <a:xfrm>
            <a:off x="3201988" y="2707457"/>
            <a:ext cx="5484812" cy="1224439"/>
          </a:xfrm>
          <a:prstGeom prst="rect">
            <a:avLst/>
          </a:prstGeom>
          <a:noFill/>
          <a:ln>
            <a:noFill/>
          </a:ln>
        </p:spPr>
        <p:txBody>
          <a:bodyPr spcFirstLastPara="1" wrap="square" lIns="91425" tIns="45700" rIns="91425" bIns="45700" anchor="t" anchorCtr="0">
            <a:normAutofit/>
          </a:bodyPr>
          <a:lstStyle>
            <a:lvl1pPr marL="457200" lvl="0" indent="-228600" algn="r">
              <a:spcBef>
                <a:spcPts val="480"/>
              </a:spcBef>
              <a:spcAft>
                <a:spcPts val="0"/>
              </a:spcAft>
              <a:buClr>
                <a:srgbClr val="FFFFFF"/>
              </a:buClr>
              <a:buSzPts val="2400"/>
              <a:buNone/>
              <a:defRPr>
                <a:solidFill>
                  <a:srgbClr val="FFFFFF"/>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43"/>
          <p:cNvSpPr txBox="1">
            <a:spLocks noGrp="1"/>
          </p:cNvSpPr>
          <p:nvPr>
            <p:ph type="body" idx="2"/>
          </p:nvPr>
        </p:nvSpPr>
        <p:spPr>
          <a:xfrm>
            <a:off x="463550" y="3118590"/>
            <a:ext cx="1293813" cy="752475"/>
          </a:xfrm>
          <a:prstGeom prst="rect">
            <a:avLst/>
          </a:prstGeom>
          <a:noFill/>
          <a:ln>
            <a:noFill/>
          </a:ln>
        </p:spPr>
        <p:txBody>
          <a:bodyPr spcFirstLastPara="1" wrap="square" lIns="0" tIns="0" rIns="0" bIns="0" anchor="t" anchorCtr="0">
            <a:normAutofit/>
          </a:bodyPr>
          <a:lstStyle>
            <a:lvl1pPr marL="457200" lvl="0" indent="-228600" algn="l">
              <a:spcBef>
                <a:spcPts val="360"/>
              </a:spcBef>
              <a:spcAft>
                <a:spcPts val="0"/>
              </a:spcAft>
              <a:buClr>
                <a:schemeClr val="lt1"/>
              </a:buClr>
              <a:buSzPts val="1800"/>
              <a:buNone/>
              <a:defRPr sz="1800" b="1">
                <a:solidFill>
                  <a:schemeClr val="lt1"/>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43"/>
          <p:cNvSpPr txBox="1">
            <a:spLocks noGrp="1"/>
          </p:cNvSpPr>
          <p:nvPr>
            <p:ph type="body" idx="3"/>
          </p:nvPr>
        </p:nvSpPr>
        <p:spPr>
          <a:xfrm>
            <a:off x="3201988" y="4282303"/>
            <a:ext cx="5484812" cy="57785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Clr>
                <a:srgbClr val="FFFFFF"/>
              </a:buClr>
              <a:buSzPts val="1800"/>
              <a:buNone/>
              <a:defRPr sz="1800">
                <a:solidFill>
                  <a:srgbClr val="FFFFFF"/>
                </a:solidFill>
              </a:defRPr>
            </a:lvl1pPr>
            <a:lvl2pPr marL="914400" lvl="1" indent="-342900" algn="l">
              <a:spcBef>
                <a:spcPts val="360"/>
              </a:spcBef>
              <a:spcAft>
                <a:spcPts val="0"/>
              </a:spcAft>
              <a:buClr>
                <a:schemeClr val="dk2"/>
              </a:buClr>
              <a:buSzPts val="1800"/>
              <a:buChar char="•"/>
              <a:defRPr/>
            </a:lvl2pPr>
            <a:lvl3pPr marL="1371600" lvl="2" indent="-342900" algn="l">
              <a:spcBef>
                <a:spcPts val="360"/>
              </a:spcBef>
              <a:spcAft>
                <a:spcPts val="0"/>
              </a:spcAft>
              <a:buClr>
                <a:schemeClr val="dk2"/>
              </a:buClr>
              <a:buSzPts val="1800"/>
              <a:buChar char="•"/>
              <a:defRPr/>
            </a:lvl3pPr>
            <a:lvl4pPr marL="1828800" lvl="3" indent="-342900" algn="l">
              <a:spcBef>
                <a:spcPts val="360"/>
              </a:spcBef>
              <a:spcAft>
                <a:spcPts val="0"/>
              </a:spcAft>
              <a:buClr>
                <a:schemeClr val="dk2"/>
              </a:buClr>
              <a:buSzPts val="1800"/>
              <a:buChar char="•"/>
              <a:defRPr/>
            </a:lvl4pPr>
            <a:lvl5pPr marL="2286000" lvl="4" indent="-342900" algn="l">
              <a:spcBef>
                <a:spcPts val="360"/>
              </a:spcBef>
              <a:spcAft>
                <a:spcPts val="0"/>
              </a:spcAft>
              <a:buClr>
                <a:schemeClr val="dk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43"/>
          <p:cNvSpPr/>
          <p:nvPr/>
        </p:nvSpPr>
        <p:spPr>
          <a:xfrm>
            <a:off x="-9190" y="4417160"/>
            <a:ext cx="9170673"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a:spLocks noGrp="1"/>
          </p:cNvSpPr>
          <p:nvPr>
            <p:ph type="pic" idx="2"/>
          </p:nvPr>
        </p:nvSpPr>
        <p:spPr>
          <a:xfrm>
            <a:off x="1792288" y="612775"/>
            <a:ext cx="5486400" cy="4114800"/>
          </a:xfrm>
          <a:prstGeom prst="rect">
            <a:avLst/>
          </a:prstGeom>
          <a:noFill/>
          <a:ln>
            <a:noFill/>
          </a:ln>
        </p:spPr>
      </p:sp>
      <p:sp>
        <p:nvSpPr>
          <p:cNvPr id="64" name="Google Shape;64;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33"/>
          <p:cNvSpPr txBox="1">
            <a:spLocks noGrp="1"/>
          </p:cNvSpPr>
          <p:nvPr>
            <p:ph type="title"/>
          </p:nvPr>
        </p:nvSpPr>
        <p:spPr>
          <a:xfrm>
            <a:off x="457200" y="457200"/>
            <a:ext cx="8229600" cy="676014"/>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FFFFFF"/>
              </a:buClr>
              <a:buSzPts val="3600"/>
              <a:buFont typeface="Arial Narrow"/>
              <a:buNone/>
              <a:defRPr sz="3600" b="1" i="0" u="none" strike="noStrike" cap="none">
                <a:solidFill>
                  <a:srgbClr val="FFFFFF"/>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33"/>
          <p:cNvSpPr txBox="1">
            <a:spLocks noGrp="1"/>
          </p:cNvSpPr>
          <p:nvPr>
            <p:ph type="body" idx="1"/>
          </p:nvPr>
        </p:nvSpPr>
        <p:spPr>
          <a:xfrm>
            <a:off x="457200" y="1207293"/>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r" rtl="0">
              <a:spcBef>
                <a:spcPts val="400"/>
              </a:spcBef>
              <a:spcAft>
                <a:spcPts val="0"/>
              </a:spcAft>
              <a:buClr>
                <a:srgbClr val="FFFFFF"/>
              </a:buClr>
              <a:buSzPts val="2000"/>
              <a:buFont typeface="Arial"/>
              <a:buNone/>
              <a:defRPr sz="2000" b="0" i="0" u="none" strike="noStrike" cap="none">
                <a:solidFill>
                  <a:srgbClr val="FFFFFF"/>
                </a:solidFill>
                <a:latin typeface="Arial Narrow"/>
                <a:ea typeface="Arial Narrow"/>
                <a:cs typeface="Arial Narrow"/>
                <a:sym typeface="Arial Narrow"/>
              </a:defRPr>
            </a:lvl1pPr>
            <a:lvl2pPr marL="914400" marR="0" lvl="1" indent="-431800" algn="l" rtl="0">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7"/>
        <p:cNvGrpSpPr/>
        <p:nvPr/>
      </p:nvGrpSpPr>
      <p:grpSpPr>
        <a:xfrm>
          <a:off x="0" y="0"/>
          <a:ext cx="0" cy="0"/>
          <a:chOff x="0" y="0"/>
          <a:chExt cx="0" cy="0"/>
        </a:xfrm>
      </p:grpSpPr>
      <p:sp>
        <p:nvSpPr>
          <p:cNvPr id="98" name="Google Shape;98;p37"/>
          <p:cNvSpPr txBox="1">
            <a:spLocks noGrp="1"/>
          </p:cNvSpPr>
          <p:nvPr>
            <p:ph type="title"/>
          </p:nvPr>
        </p:nvSpPr>
        <p:spPr>
          <a:xfrm>
            <a:off x="3201682" y="1141666"/>
            <a:ext cx="5485118" cy="1398472"/>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37"/>
          <p:cNvSpPr txBox="1">
            <a:spLocks noGrp="1"/>
          </p:cNvSpPr>
          <p:nvPr>
            <p:ph type="body" idx="1"/>
          </p:nvPr>
        </p:nvSpPr>
        <p:spPr>
          <a:xfrm>
            <a:off x="3201682" y="2631403"/>
            <a:ext cx="5485117" cy="1277675"/>
          </a:xfrm>
          <a:prstGeom prst="rect">
            <a:avLst/>
          </a:prstGeom>
          <a:noFill/>
          <a:ln>
            <a:noFill/>
          </a:ln>
        </p:spPr>
        <p:txBody>
          <a:bodyPr spcFirstLastPara="1" wrap="square" lIns="91425" tIns="45700" rIns="91425" bIns="45700" anchor="t" anchorCtr="0">
            <a:normAutofit/>
          </a:bodyPr>
          <a:lstStyle>
            <a:lvl1pPr marL="457200" marR="0" lvl="0" indent="-228600" algn="r" rtl="0">
              <a:spcBef>
                <a:spcPts val="480"/>
              </a:spcBef>
              <a:spcAft>
                <a:spcPts val="0"/>
              </a:spcAft>
              <a:buClr>
                <a:schemeClr val="dk2"/>
              </a:buClr>
              <a:buSzPts val="2400"/>
              <a:buFont typeface="Arial"/>
              <a:buNone/>
              <a:defRPr sz="2400" b="0" i="0" u="none" strike="noStrike" cap="none">
                <a:solidFill>
                  <a:schemeClr val="dk2"/>
                </a:solidFill>
                <a:latin typeface="Arial Narrow"/>
                <a:ea typeface="Arial Narrow"/>
                <a:cs typeface="Arial Narrow"/>
                <a:sym typeface="Arial Narrow"/>
              </a:defRPr>
            </a:lvl1pPr>
            <a:lvl2pPr marL="914400" marR="0" lvl="1" indent="-431800" algn="l" rtl="0">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gavinfay.github.io/mar580-advpopmod-f2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hefaylab.github.io/lab-manual/03-code-of-conduct.html" TargetMode="External"/><Relationship Id="rId2" Type="http://schemas.openxmlformats.org/officeDocument/2006/relationships/hyperlink" Target="https://www.umassd.edu/studentaffairs/studenthandbook/academic-regulations-andprocedures/" TargetMode="Externa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www.umassd.edu/media/umassdartmouth/smast/lab-pdf-files/SMAST-Code-of-%20Conduct-and-Diversity-Statement.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a:spLocks noGrp="1"/>
          </p:cNvSpPr>
          <p:nvPr>
            <p:ph type="body" idx="1"/>
          </p:nvPr>
        </p:nvSpPr>
        <p:spPr>
          <a:xfrm>
            <a:off x="2038350" y="3487606"/>
            <a:ext cx="6648450" cy="2517681"/>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chemeClr val="dk2"/>
              </a:buClr>
              <a:buSzPts val="2800"/>
              <a:buNone/>
            </a:pPr>
            <a:r>
              <a:rPr lang="en-US" sz="2800" b="1"/>
              <a:t>Lecture 1</a:t>
            </a:r>
            <a:endParaRPr/>
          </a:p>
          <a:p>
            <a:pPr marL="0" lvl="0" indent="0" algn="r" rtl="0">
              <a:spcBef>
                <a:spcPts val="560"/>
              </a:spcBef>
              <a:spcAft>
                <a:spcPts val="0"/>
              </a:spcAft>
              <a:buClr>
                <a:schemeClr val="dk2"/>
              </a:buClr>
              <a:buSzPts val="2800"/>
              <a:buNone/>
            </a:pPr>
            <a:r>
              <a:rPr lang="en-US" sz="2800" b="1"/>
              <a:t>Introduction</a:t>
            </a:r>
            <a:br>
              <a:rPr lang="en-US" sz="2800" b="1"/>
            </a:br>
            <a:endParaRPr sz="2800" b="1"/>
          </a:p>
          <a:p>
            <a:pPr marL="0" lvl="0" indent="0" algn="r" rtl="0">
              <a:spcBef>
                <a:spcPts val="500"/>
              </a:spcBef>
              <a:spcAft>
                <a:spcPts val="0"/>
              </a:spcAft>
              <a:buClr>
                <a:schemeClr val="dk2"/>
              </a:buClr>
              <a:buSzPts val="2500"/>
              <a:buNone/>
            </a:pPr>
            <a:endParaRPr sz="2500"/>
          </a:p>
        </p:txBody>
      </p:sp>
      <p:sp>
        <p:nvSpPr>
          <p:cNvPr id="136" name="Google Shape;136;p1"/>
          <p:cNvSpPr txBox="1">
            <a:spLocks noGrp="1"/>
          </p:cNvSpPr>
          <p:nvPr>
            <p:ph type="title"/>
          </p:nvPr>
        </p:nvSpPr>
        <p:spPr>
          <a:xfrm>
            <a:off x="3201988" y="1431963"/>
            <a:ext cx="5485118" cy="139847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3200"/>
              <a:buFont typeface="Calibri"/>
              <a:buNone/>
            </a:pPr>
            <a:r>
              <a:rPr lang="en-US" sz="3200"/>
              <a:t>MAR 580: Advanced Population Modeling for Management of Living Marine Resources</a:t>
            </a:r>
            <a:endParaRPr/>
          </a:p>
        </p:txBody>
      </p:sp>
      <p:sp>
        <p:nvSpPr>
          <p:cNvPr id="137" name="Google Shape;137;p1"/>
          <p:cNvSpPr txBox="1"/>
          <p:nvPr/>
        </p:nvSpPr>
        <p:spPr>
          <a:xfrm>
            <a:off x="5349769" y="6295575"/>
            <a:ext cx="3627319"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dirty="0">
                <a:solidFill>
                  <a:schemeClr val="dk1"/>
                </a:solidFill>
                <a:latin typeface="Calibri"/>
                <a:ea typeface="Calibri"/>
                <a:cs typeface="Calibri"/>
                <a:sym typeface="Calibri"/>
              </a:rPr>
              <a:t>04 September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Role</a:t>
            </a:r>
            <a:endParaRPr/>
          </a:p>
        </p:txBody>
      </p:sp>
      <p:sp>
        <p:nvSpPr>
          <p:cNvPr id="180" name="Google Shape;180;p8"/>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dk2"/>
              </a:buClr>
              <a:buSzPct val="100000"/>
              <a:buNone/>
            </a:pPr>
            <a:r>
              <a:rPr lang="en-US" dirty="0"/>
              <a:t>Department of Fisheries Oceanography Quantitative Curriculum</a:t>
            </a:r>
            <a:endParaRPr dirty="0"/>
          </a:p>
          <a:p>
            <a:pPr marL="342900" lvl="0" indent="-342900" algn="l" rtl="0">
              <a:spcBef>
                <a:spcPts val="592"/>
              </a:spcBef>
              <a:spcAft>
                <a:spcPts val="0"/>
              </a:spcAft>
              <a:buClr>
                <a:schemeClr val="dk2"/>
              </a:buClr>
              <a:buSzPct val="100000"/>
              <a:buChar char="•"/>
            </a:pPr>
            <a:r>
              <a:rPr lang="en-US" dirty="0"/>
              <a:t>Quantitative Methods (Cowles)</a:t>
            </a:r>
            <a:endParaRPr dirty="0"/>
          </a:p>
          <a:p>
            <a:pPr marL="342900" lvl="0" indent="-342900" algn="l" rtl="0">
              <a:spcBef>
                <a:spcPts val="592"/>
              </a:spcBef>
              <a:spcAft>
                <a:spcPts val="0"/>
              </a:spcAft>
              <a:buClr>
                <a:schemeClr val="dk2"/>
              </a:buClr>
              <a:buSzPct val="100000"/>
              <a:buChar char="•"/>
            </a:pPr>
            <a:r>
              <a:rPr lang="en-US" dirty="0"/>
              <a:t>Biological Statistics 1 &amp; 2 (Kozak, Fay)</a:t>
            </a:r>
            <a:endParaRPr dirty="0"/>
          </a:p>
          <a:p>
            <a:pPr marL="342900" lvl="0" indent="-342900" algn="l" rtl="0">
              <a:spcBef>
                <a:spcPts val="592"/>
              </a:spcBef>
              <a:spcAft>
                <a:spcPts val="0"/>
              </a:spcAft>
              <a:buClr>
                <a:schemeClr val="dk2"/>
              </a:buClr>
              <a:buSzPct val="100000"/>
              <a:buChar char="•"/>
            </a:pPr>
            <a:r>
              <a:rPr lang="en-US" dirty="0"/>
              <a:t>Numerical Methods (Chen)</a:t>
            </a:r>
            <a:endParaRPr dirty="0"/>
          </a:p>
          <a:p>
            <a:pPr marL="342900" lvl="0" indent="-342900" algn="l" rtl="0">
              <a:spcBef>
                <a:spcPts val="592"/>
              </a:spcBef>
              <a:spcAft>
                <a:spcPts val="0"/>
              </a:spcAft>
              <a:buClr>
                <a:schemeClr val="dk2"/>
              </a:buClr>
              <a:buSzPct val="100000"/>
              <a:buChar char="•"/>
            </a:pPr>
            <a:r>
              <a:rPr lang="en-US" dirty="0"/>
              <a:t>Stock Assessment (Cadrin)</a:t>
            </a:r>
            <a:endParaRPr dirty="0"/>
          </a:p>
          <a:p>
            <a:pPr marL="342900" lvl="0" indent="-342900" algn="l" rtl="0">
              <a:spcBef>
                <a:spcPts val="592"/>
              </a:spcBef>
              <a:spcAft>
                <a:spcPts val="0"/>
              </a:spcAft>
              <a:buClr>
                <a:schemeClr val="dk2"/>
              </a:buClr>
              <a:buSzPct val="100000"/>
              <a:buChar char="•"/>
            </a:pPr>
            <a:r>
              <a:rPr lang="en-US" dirty="0"/>
              <a:t>Advanced Population Modeling (Fay)</a:t>
            </a:r>
            <a:endParaRPr dirty="0"/>
          </a:p>
          <a:p>
            <a:pPr marL="342900" lvl="0" indent="-342900" algn="l" rtl="0">
              <a:spcBef>
                <a:spcPts val="592"/>
              </a:spcBef>
              <a:spcAft>
                <a:spcPts val="0"/>
              </a:spcAft>
              <a:buClr>
                <a:srgbClr val="BFBFBF"/>
              </a:buClr>
              <a:buSzPct val="100000"/>
              <a:buChar char="•"/>
            </a:pPr>
            <a:r>
              <a:rPr lang="en-US" dirty="0">
                <a:solidFill>
                  <a:srgbClr val="BFBFBF"/>
                </a:solidFill>
              </a:rPr>
              <a:t>Bayesian Statistics &amp; Hierarchical Modeling (Fay)</a:t>
            </a:r>
            <a:endParaRPr dirty="0"/>
          </a:p>
          <a:p>
            <a:pPr marL="342900" lvl="0" indent="-342900" algn="l" rtl="0">
              <a:spcBef>
                <a:spcPts val="592"/>
              </a:spcBef>
              <a:spcAft>
                <a:spcPts val="0"/>
              </a:spcAft>
              <a:buClr>
                <a:srgbClr val="BFBFBF"/>
              </a:buClr>
              <a:buSzPct val="100000"/>
              <a:buChar char="•"/>
            </a:pPr>
            <a:r>
              <a:rPr lang="en-US" dirty="0">
                <a:solidFill>
                  <a:srgbClr val="BFBFBF"/>
                </a:solidFill>
              </a:rPr>
              <a:t>Models for Ecosystem-Based Management (Fay)</a:t>
            </a:r>
            <a:endParaRPr dirty="0"/>
          </a:p>
          <a:p>
            <a:pPr marL="342900" lvl="0" indent="-342900" algn="l" rtl="0">
              <a:spcBef>
                <a:spcPts val="592"/>
              </a:spcBef>
              <a:spcAft>
                <a:spcPts val="0"/>
              </a:spcAft>
              <a:buClr>
                <a:schemeClr val="dk2"/>
              </a:buClr>
              <a:buSzPct val="100000"/>
              <a:buChar char="•"/>
            </a:pPr>
            <a:r>
              <a:rPr lang="en-US" dirty="0"/>
              <a:t>Biotelemetry (Brewster)</a:t>
            </a:r>
          </a:p>
          <a:p>
            <a:pPr marL="342900" lvl="0" indent="-342900" algn="l" rtl="0">
              <a:spcBef>
                <a:spcPts val="592"/>
              </a:spcBef>
              <a:spcAft>
                <a:spcPts val="0"/>
              </a:spcAft>
              <a:buClr>
                <a:schemeClr val="dk2"/>
              </a:buClr>
              <a:buSzPct val="100000"/>
              <a:buChar cha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Instructor contact information</a:t>
            </a:r>
            <a:endParaRPr/>
          </a:p>
        </p:txBody>
      </p:sp>
      <p:sp>
        <p:nvSpPr>
          <p:cNvPr id="186" name="Google Shape;186;p9"/>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Gavin Fay</a:t>
            </a:r>
            <a:endParaRPr/>
          </a:p>
          <a:p>
            <a:pPr marL="0" lvl="0" indent="0" algn="l" rtl="0">
              <a:spcBef>
                <a:spcPts val="640"/>
              </a:spcBef>
              <a:spcAft>
                <a:spcPts val="0"/>
              </a:spcAft>
              <a:buClr>
                <a:schemeClr val="dk2"/>
              </a:buClr>
              <a:buSzPts val="3200"/>
              <a:buNone/>
            </a:pPr>
            <a:r>
              <a:rPr lang="en-US"/>
              <a:t>gfay@umassd.edu</a:t>
            </a:r>
            <a:endParaRPr/>
          </a:p>
          <a:p>
            <a:pPr marL="0" lvl="0" indent="0" algn="l" rtl="0">
              <a:spcBef>
                <a:spcPts val="640"/>
              </a:spcBef>
              <a:spcAft>
                <a:spcPts val="0"/>
              </a:spcAft>
              <a:buClr>
                <a:schemeClr val="dk2"/>
              </a:buClr>
              <a:buSzPts val="3200"/>
              <a:buNone/>
            </a:pPr>
            <a:r>
              <a:rPr lang="en-US"/>
              <a:t>508-910-6363</a:t>
            </a:r>
            <a:endParaRPr/>
          </a:p>
          <a:p>
            <a:pPr marL="0" lvl="0" indent="0" algn="l" rtl="0">
              <a:spcBef>
                <a:spcPts val="640"/>
              </a:spcBef>
              <a:spcAft>
                <a:spcPts val="0"/>
              </a:spcAft>
              <a:buClr>
                <a:schemeClr val="dk2"/>
              </a:buClr>
              <a:buSzPts val="3200"/>
              <a:buNone/>
            </a:pPr>
            <a:r>
              <a:rPr lang="en-US"/>
              <a:t>SMAST-E Rm 228</a:t>
            </a:r>
            <a:endParaRPr/>
          </a:p>
          <a:p>
            <a:pPr marL="0" lvl="0" indent="0" algn="l" rtl="0">
              <a:spcBef>
                <a:spcPts val="640"/>
              </a:spcBef>
              <a:spcAft>
                <a:spcPts val="0"/>
              </a:spcAft>
              <a:buClr>
                <a:schemeClr val="dk2"/>
              </a:buClr>
              <a:buSzPts val="32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0"/>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mechanics: Format</a:t>
            </a:r>
            <a:endParaRPr/>
          </a:p>
        </p:txBody>
      </p:sp>
      <p:sp>
        <p:nvSpPr>
          <p:cNvPr id="192" name="Google Shape;192;p10"/>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a:t>Each week:</a:t>
            </a:r>
            <a:endParaRPr/>
          </a:p>
          <a:p>
            <a:pPr marL="0" lvl="0" indent="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Tue &amp; Th:  Lecture/Lab SMAST E-247 2:00-3:30</a:t>
            </a:r>
            <a:endParaRPr/>
          </a:p>
          <a:p>
            <a:pPr marL="0" lvl="0" indent="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r>
              <a:rPr lang="en-US"/>
              <a:t>Student hours:</a:t>
            </a:r>
            <a:endParaRPr/>
          </a:p>
          <a:p>
            <a:pPr marL="0" lvl="0" indent="0" algn="l" rtl="0">
              <a:spcBef>
                <a:spcPts val="640"/>
              </a:spcBef>
              <a:spcAft>
                <a:spcPts val="0"/>
              </a:spcAft>
              <a:buClr>
                <a:schemeClr val="dk2"/>
              </a:buClr>
              <a:buSzPts val="3200"/>
              <a:buNone/>
            </a:pPr>
            <a:r>
              <a:rPr lang="en-US"/>
              <a:t>	Mon 1:00-2:00</a:t>
            </a:r>
            <a:endParaRPr/>
          </a:p>
          <a:p>
            <a:pPr marL="0" lvl="0" indent="0" algn="l" rtl="0">
              <a:spcBef>
                <a:spcPts val="640"/>
              </a:spcBef>
              <a:spcAft>
                <a:spcPts val="0"/>
              </a:spcAft>
              <a:buClr>
                <a:schemeClr val="dk2"/>
              </a:buClr>
              <a:buSzPts val="3200"/>
              <a:buNone/>
            </a:pPr>
            <a:r>
              <a:rPr lang="en-US"/>
              <a:t>	Tue/Thu 3:30-4:30</a:t>
            </a:r>
            <a:endParaRPr/>
          </a:p>
          <a:p>
            <a:pPr marL="0" lvl="0" indent="0" algn="l" rtl="0">
              <a:spcBef>
                <a:spcPts val="640"/>
              </a:spcBef>
              <a:spcAft>
                <a:spcPts val="0"/>
              </a:spcAft>
              <a:buClr>
                <a:schemeClr val="dk2"/>
              </a:buClr>
              <a:buSzPts val="3200"/>
              <a:buNone/>
            </a:pPr>
            <a:r>
              <a:rPr lang="en-U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materials</a:t>
            </a:r>
            <a:endParaRPr/>
          </a:p>
        </p:txBody>
      </p:sp>
      <p:sp>
        <p:nvSpPr>
          <p:cNvPr id="198" name="Google Shape;198;p11"/>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dirty="0">
                <a:hlinkClick r:id="rId3"/>
              </a:rPr>
              <a:t>Course website</a:t>
            </a:r>
            <a:r>
              <a:rPr lang="en-US" dirty="0"/>
              <a:t> &amp; GitHub repository</a:t>
            </a:r>
            <a:endParaRPr dirty="0"/>
          </a:p>
          <a:p>
            <a:pPr marL="0" lvl="0" indent="0" algn="l" rtl="0">
              <a:spcBef>
                <a:spcPts val="640"/>
              </a:spcBef>
              <a:spcAft>
                <a:spcPts val="0"/>
              </a:spcAft>
              <a:buClr>
                <a:schemeClr val="dk2"/>
              </a:buClr>
              <a:buSzPts val="3200"/>
              <a:buNone/>
            </a:pPr>
            <a:r>
              <a:rPr lang="en-US" dirty="0" err="1"/>
              <a:t>Rstudio</a:t>
            </a:r>
            <a:r>
              <a:rPr lang="en-US" dirty="0"/>
              <a:t> Cloud</a:t>
            </a:r>
            <a:endParaRPr dirty="0"/>
          </a:p>
          <a:p>
            <a:pPr marL="0" lvl="0" indent="0" algn="l" rtl="0">
              <a:spcBef>
                <a:spcPts val="640"/>
              </a:spcBef>
              <a:spcAft>
                <a:spcPts val="0"/>
              </a:spcAft>
              <a:buClr>
                <a:schemeClr val="dk2"/>
              </a:buClr>
              <a:buSzPts val="3200"/>
              <a:buNone/>
            </a:pPr>
            <a:r>
              <a:rPr lang="en-US" dirty="0"/>
              <a:t>MAR580 Google Doc</a:t>
            </a:r>
            <a:endParaRPr dirty="0"/>
          </a:p>
          <a:p>
            <a:pPr marL="0" lvl="0" indent="0" algn="l" rtl="0">
              <a:spcBef>
                <a:spcPts val="64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Syllabus</a:t>
            </a:r>
            <a:endParaRPr dirty="0"/>
          </a:p>
          <a:p>
            <a:pPr marL="0" lvl="0" indent="0" algn="l" rtl="0">
              <a:spcBef>
                <a:spcPts val="640"/>
              </a:spcBef>
              <a:spcAft>
                <a:spcPts val="0"/>
              </a:spcAft>
              <a:buClr>
                <a:schemeClr val="dk2"/>
              </a:buClr>
              <a:buSzPts val="3200"/>
              <a:buNone/>
            </a:pPr>
            <a:r>
              <a:rPr lang="en-US" dirty="0"/>
              <a:t>Lecture materials</a:t>
            </a:r>
            <a:endParaRPr dirty="0"/>
          </a:p>
          <a:p>
            <a:pPr marL="0" lvl="0" indent="0" algn="l" rtl="0">
              <a:spcBef>
                <a:spcPts val="640"/>
              </a:spcBef>
              <a:spcAft>
                <a:spcPts val="0"/>
              </a:spcAft>
              <a:buClr>
                <a:schemeClr val="dk2"/>
              </a:buClr>
              <a:buSzPts val="3200"/>
              <a:buNone/>
            </a:pPr>
            <a:r>
              <a:rPr lang="en-US" dirty="0"/>
              <a:t>Readings</a:t>
            </a:r>
          </a:p>
          <a:p>
            <a:pPr marL="0" lvl="0" indent="0" algn="l" rtl="0">
              <a:spcBef>
                <a:spcPts val="640"/>
              </a:spcBef>
              <a:spcAft>
                <a:spcPts val="0"/>
              </a:spcAft>
              <a:buClr>
                <a:schemeClr val="dk2"/>
              </a:buClr>
              <a:buSzPts val="3200"/>
              <a:buNone/>
            </a:pPr>
            <a:r>
              <a:rPr lang="en-US" dirty="0"/>
              <a:t>Data files, scripts, etc.</a:t>
            </a:r>
            <a:endParaRPr dirty="0"/>
          </a:p>
          <a:p>
            <a:pPr marL="0" lvl="0" indent="0" algn="l" rtl="0">
              <a:spcBef>
                <a:spcPts val="640"/>
              </a:spcBef>
              <a:spcAft>
                <a:spcPts val="0"/>
              </a:spcAft>
              <a:buClr>
                <a:schemeClr val="dk2"/>
              </a:buClr>
              <a:buSzPts val="3200"/>
              <a:buNone/>
            </a:pPr>
            <a:r>
              <a:rPr lang="en-US" dirty="0"/>
              <a:t>Recordings</a:t>
            </a:r>
            <a:endParaRPr dirty="0"/>
          </a:p>
          <a:p>
            <a:pPr marL="0" lvl="0" indent="0" algn="l" rtl="0">
              <a:spcBef>
                <a:spcPts val="640"/>
              </a:spcBef>
              <a:spcAft>
                <a:spcPts val="0"/>
              </a:spcAft>
              <a:buClr>
                <a:schemeClr val="dk2"/>
              </a:buClr>
              <a:buSzPts val="32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2"/>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Text</a:t>
            </a:r>
            <a:endParaRPr/>
          </a:p>
        </p:txBody>
      </p:sp>
      <p:sp>
        <p:nvSpPr>
          <p:cNvPr id="204" name="Google Shape;204;p12"/>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2"/>
              </a:buClr>
              <a:buSzPts val="3200"/>
              <a:buNone/>
            </a:pPr>
            <a:endParaRPr/>
          </a:p>
        </p:txBody>
      </p:sp>
      <p:pic>
        <p:nvPicPr>
          <p:cNvPr id="205" name="Google Shape;205;p12" descr="Amazon.com: Modelling Population Dynamics: Model Formulation, Fitting and  Assessment using State-Space Methods (Methods in Statistical Ecology):  9781493909766: Newman, K. B., Buckland, S. T., Morgan, B. J. T., King, R.,  Borchers, D. L.,"/>
          <p:cNvPicPr preferRelativeResize="0"/>
          <p:nvPr/>
        </p:nvPicPr>
        <p:blipFill rotWithShape="1">
          <a:blip r:embed="rId3">
            <a:alphaModFix/>
          </a:blip>
          <a:srcRect/>
          <a:stretch/>
        </p:blipFill>
        <p:spPr>
          <a:xfrm>
            <a:off x="2986089" y="872282"/>
            <a:ext cx="3514752" cy="55884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Books for background reading</a:t>
            </a:r>
            <a:endParaRPr/>
          </a:p>
        </p:txBody>
      </p:sp>
      <p:pic>
        <p:nvPicPr>
          <p:cNvPr id="211" name="Google Shape;211;p13" descr="Image result for the ecological detective"/>
          <p:cNvPicPr preferRelativeResize="0"/>
          <p:nvPr/>
        </p:nvPicPr>
        <p:blipFill rotWithShape="1">
          <a:blip r:embed="rId3">
            <a:alphaModFix/>
          </a:blip>
          <a:srcRect/>
          <a:stretch/>
        </p:blipFill>
        <p:spPr>
          <a:xfrm>
            <a:off x="156193" y="972355"/>
            <a:ext cx="3796495" cy="3796495"/>
          </a:xfrm>
          <a:prstGeom prst="rect">
            <a:avLst/>
          </a:prstGeom>
          <a:noFill/>
          <a:ln>
            <a:noFill/>
          </a:ln>
        </p:spPr>
      </p:pic>
      <p:pic>
        <p:nvPicPr>
          <p:cNvPr id="212" name="Google Shape;212;p13" descr="Image result for hilborn and walters 1992"/>
          <p:cNvPicPr preferRelativeResize="0"/>
          <p:nvPr/>
        </p:nvPicPr>
        <p:blipFill rotWithShape="1">
          <a:blip r:embed="rId4">
            <a:alphaModFix/>
          </a:blip>
          <a:srcRect/>
          <a:stretch/>
        </p:blipFill>
        <p:spPr>
          <a:xfrm>
            <a:off x="4262022" y="972355"/>
            <a:ext cx="2342361" cy="3541934"/>
          </a:xfrm>
          <a:prstGeom prst="rect">
            <a:avLst/>
          </a:prstGeom>
          <a:noFill/>
          <a:ln>
            <a:noFill/>
          </a:ln>
        </p:spPr>
      </p:pic>
      <p:pic>
        <p:nvPicPr>
          <p:cNvPr id="213" name="Google Shape;213;p13" descr="Image result for haddon stock assessment"/>
          <p:cNvPicPr preferRelativeResize="0"/>
          <p:nvPr/>
        </p:nvPicPr>
        <p:blipFill rotWithShape="1">
          <a:blip r:embed="rId5">
            <a:alphaModFix/>
          </a:blip>
          <a:srcRect/>
          <a:stretch/>
        </p:blipFill>
        <p:spPr>
          <a:xfrm>
            <a:off x="1902925" y="2575229"/>
            <a:ext cx="2505517" cy="3878120"/>
          </a:xfrm>
          <a:prstGeom prst="rect">
            <a:avLst/>
          </a:prstGeom>
          <a:noFill/>
          <a:ln>
            <a:noFill/>
          </a:ln>
        </p:spPr>
      </p:pic>
      <p:pic>
        <p:nvPicPr>
          <p:cNvPr id="214" name="Google Shape;214;p13" descr="Image result for quinn deriso"/>
          <p:cNvPicPr preferRelativeResize="0"/>
          <p:nvPr/>
        </p:nvPicPr>
        <p:blipFill rotWithShape="1">
          <a:blip r:embed="rId6">
            <a:alphaModFix/>
          </a:blip>
          <a:srcRect/>
          <a:stretch/>
        </p:blipFill>
        <p:spPr>
          <a:xfrm>
            <a:off x="6263124" y="2601711"/>
            <a:ext cx="2423676" cy="38516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mechanics: Evaluation</a:t>
            </a:r>
            <a:endParaRPr/>
          </a:p>
        </p:txBody>
      </p:sp>
      <p:sp>
        <p:nvSpPr>
          <p:cNvPr id="220" name="Google Shape;220;p14"/>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r>
              <a:rPr lang="en-US" dirty="0"/>
              <a:t>Four homework assignments (70%)</a:t>
            </a:r>
            <a:endParaRPr dirty="0"/>
          </a:p>
          <a:p>
            <a:pPr marL="0" lvl="0" indent="0" algn="l" rtl="0">
              <a:spcBef>
                <a:spcPts val="640"/>
              </a:spcBef>
              <a:spcAft>
                <a:spcPts val="0"/>
              </a:spcAft>
              <a:buClr>
                <a:schemeClr val="dk2"/>
              </a:buClr>
              <a:buSzPts val="3200"/>
              <a:buNone/>
            </a:pPr>
            <a:r>
              <a:rPr lang="en-US" dirty="0"/>
              <a:t>Small research project (20%)</a:t>
            </a:r>
          </a:p>
          <a:p>
            <a:pPr marL="0" lvl="0" indent="0" algn="l" rtl="0">
              <a:spcBef>
                <a:spcPts val="640"/>
              </a:spcBef>
              <a:spcAft>
                <a:spcPts val="0"/>
              </a:spcAft>
              <a:buClr>
                <a:schemeClr val="dk2"/>
              </a:buClr>
              <a:buSzPts val="3200"/>
              <a:buNone/>
            </a:pPr>
            <a:r>
              <a:rPr lang="en-US" dirty="0"/>
              <a:t>Participation (10%)</a:t>
            </a:r>
            <a:endParaRPr dirty="0"/>
          </a:p>
          <a:p>
            <a:pPr marL="0" lvl="0" indent="0" algn="l" rtl="0">
              <a:spcBef>
                <a:spcPts val="64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Campus Academic Policies &amp; Student Resources linked on syllabus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83B6-7397-F35A-C609-EDC9BF9C6C22}"/>
              </a:ext>
            </a:extLst>
          </p:cNvPr>
          <p:cNvSpPr>
            <a:spLocks noGrp="1"/>
          </p:cNvSpPr>
          <p:nvPr>
            <p:ph type="title"/>
          </p:nvPr>
        </p:nvSpPr>
        <p:spPr/>
        <p:txBody>
          <a:bodyPr/>
          <a:lstStyle/>
          <a:p>
            <a:r>
              <a:rPr lang="en-US" dirty="0"/>
              <a:t>Project ideas</a:t>
            </a:r>
          </a:p>
        </p:txBody>
      </p:sp>
      <p:sp>
        <p:nvSpPr>
          <p:cNvPr id="3" name="Text Placeholder 2">
            <a:extLst>
              <a:ext uri="{FF2B5EF4-FFF2-40B4-BE49-F238E27FC236}">
                <a16:creationId xmlns:a16="http://schemas.microsoft.com/office/drawing/2014/main" id="{F1E597E5-A8E5-12C2-6717-BEAA9B1B3C80}"/>
              </a:ext>
            </a:extLst>
          </p:cNvPr>
          <p:cNvSpPr>
            <a:spLocks noGrp="1"/>
          </p:cNvSpPr>
          <p:nvPr>
            <p:ph type="body" idx="1"/>
          </p:nvPr>
        </p:nvSpPr>
        <p:spPr>
          <a:xfrm>
            <a:off x="457200" y="1051871"/>
            <a:ext cx="8229600" cy="3411642"/>
          </a:xfrm>
          <a:ln>
            <a:solidFill>
              <a:schemeClr val="accent1"/>
            </a:solidFill>
          </a:ln>
        </p:spPr>
        <p:txBody>
          <a:bodyPr>
            <a:normAutofit/>
          </a:bodyPr>
          <a:lstStyle/>
          <a:p>
            <a:pPr marL="25400" indent="0">
              <a:buNone/>
            </a:pPr>
            <a:r>
              <a:rPr lang="en-US" sz="2000" dirty="0"/>
              <a:t>“incorporate time-varying and/or spatially-varying environmental covariates and its effects on reference point estimation and projections”</a:t>
            </a:r>
          </a:p>
          <a:p>
            <a:pPr marL="25400" indent="0">
              <a:buNone/>
            </a:pPr>
            <a:r>
              <a:rPr lang="en-US" sz="2000" dirty="0"/>
              <a:t>“interested in exploring how environmental factors (like temperature or oxygen levels) can be incorporated into population projections or recruitment models.”</a:t>
            </a:r>
            <a:br>
              <a:rPr lang="en-US" sz="2000" dirty="0"/>
            </a:br>
            <a:r>
              <a:rPr lang="en-US" sz="2000" dirty="0"/>
              <a:t>“testing the sensitivity of a population model to different climate scenarios”</a:t>
            </a:r>
            <a:br>
              <a:rPr lang="en-US" sz="2000" dirty="0"/>
            </a:br>
            <a:r>
              <a:rPr lang="en-US" sz="2000" dirty="0"/>
              <a:t>“I'd love to make progress on some dissertation work with WHAM projections assumptions for groundfish”</a:t>
            </a:r>
          </a:p>
          <a:p>
            <a:pPr marL="25400" indent="0">
              <a:buNone/>
            </a:pPr>
            <a:r>
              <a:rPr lang="en-US" sz="2000" dirty="0"/>
              <a:t>“I have a state-space model I need to make progress on.”</a:t>
            </a:r>
          </a:p>
        </p:txBody>
      </p:sp>
      <p:sp>
        <p:nvSpPr>
          <p:cNvPr id="4" name="TextBox 3">
            <a:extLst>
              <a:ext uri="{FF2B5EF4-FFF2-40B4-BE49-F238E27FC236}">
                <a16:creationId xmlns:a16="http://schemas.microsoft.com/office/drawing/2014/main" id="{D860FB54-1B4F-C6CB-3E0B-8F8362F21740}"/>
              </a:ext>
            </a:extLst>
          </p:cNvPr>
          <p:cNvSpPr txBox="1"/>
          <p:nvPr/>
        </p:nvSpPr>
        <p:spPr>
          <a:xfrm>
            <a:off x="457200" y="4757980"/>
            <a:ext cx="8229600" cy="1815882"/>
          </a:xfrm>
          <a:prstGeom prst="rect">
            <a:avLst/>
          </a:prstGeom>
          <a:noFill/>
        </p:spPr>
        <p:txBody>
          <a:bodyPr wrap="square" rtlCol="0">
            <a:spAutoFit/>
          </a:bodyPr>
          <a:lstStyle/>
          <a:p>
            <a:pPr marL="285750" indent="-285750">
              <a:buFont typeface="Arial" panose="020B0604020202020204" pitchFamily="34" charset="0"/>
              <a:buChar char="•"/>
            </a:pPr>
            <a:r>
              <a:rPr lang="en-US" dirty="0"/>
              <a:t>Paused Projections research track Terms of Reference</a:t>
            </a:r>
          </a:p>
          <a:p>
            <a:pPr marL="285750" indent="-285750">
              <a:buFont typeface="Arial" panose="020B0604020202020204" pitchFamily="34" charset="0"/>
              <a:buChar char="•"/>
            </a:pPr>
            <a:r>
              <a:rPr lang="en-US" dirty="0"/>
              <a:t>Mixed fisheries projection analyses (FLBEIA and similar)</a:t>
            </a:r>
          </a:p>
          <a:p>
            <a:pPr marL="285750" indent="-285750">
              <a:buFont typeface="Arial" panose="020B0604020202020204" pitchFamily="34" charset="0"/>
              <a:buChar char="•"/>
            </a:pPr>
            <a:r>
              <a:rPr lang="en-US" dirty="0"/>
              <a:t>Fit and diagnose a population assessment model to candidate data </a:t>
            </a:r>
            <a:br>
              <a:rPr lang="en-US" dirty="0"/>
            </a:br>
            <a:r>
              <a:rPr lang="en-US" dirty="0"/>
              <a:t>(e.g. new application, or move a stock to modern software / model, test robustness to different data / model assumptions, etc.)</a:t>
            </a:r>
          </a:p>
          <a:p>
            <a:pPr marL="285750" indent="-285750">
              <a:buFont typeface="Arial" panose="020B0604020202020204" pitchFamily="34" charset="0"/>
              <a:buChar char="•"/>
            </a:pPr>
            <a:r>
              <a:rPr lang="en-US" dirty="0"/>
              <a:t>Scup assessment into WHAM</a:t>
            </a:r>
          </a:p>
          <a:p>
            <a:pPr marL="285750" indent="-285750">
              <a:buFont typeface="Arial" panose="020B0604020202020204" pitchFamily="34" charset="0"/>
              <a:buChar char="•"/>
            </a:pPr>
            <a:r>
              <a:rPr lang="en-US" dirty="0"/>
              <a:t>Scallops in Stock Synthesis</a:t>
            </a:r>
          </a:p>
          <a:p>
            <a:pPr marL="285750" indent="-285750">
              <a:buFont typeface="Arial" panose="020B0604020202020204" pitchFamily="34" charset="0"/>
              <a:buChar char="•"/>
            </a:pPr>
            <a:r>
              <a:rPr lang="en-US" dirty="0"/>
              <a:t>Apply Multispecies age-structured model for Northeast (extend work already begun in CEATTLE)</a:t>
            </a:r>
          </a:p>
        </p:txBody>
      </p:sp>
    </p:spTree>
    <p:extLst>
      <p:ext uri="{BB962C8B-B14F-4D97-AF65-F5344CB8AC3E}">
        <p14:creationId xmlns:p14="http://schemas.microsoft.com/office/powerpoint/2010/main" val="167401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Software</a:t>
            </a:r>
            <a:endParaRPr/>
          </a:p>
        </p:txBody>
      </p:sp>
      <p:sp>
        <p:nvSpPr>
          <p:cNvPr id="226" name="Google Shape;226;p15"/>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R</a:t>
            </a:r>
            <a:endParaRPr/>
          </a:p>
          <a:p>
            <a:pPr marL="342900" lvl="0" indent="-139700" algn="l" rtl="0">
              <a:spcBef>
                <a:spcPts val="640"/>
              </a:spcBef>
              <a:spcAft>
                <a:spcPts val="0"/>
              </a:spcAft>
              <a:buClr>
                <a:schemeClr val="dk2"/>
              </a:buClr>
              <a:buSzPts val="3200"/>
              <a:buNone/>
            </a:pPr>
            <a:endParaRPr/>
          </a:p>
          <a:p>
            <a:pPr marL="0" lvl="0" indent="0" algn="l" rtl="0">
              <a:spcBef>
                <a:spcPts val="640"/>
              </a:spcBef>
              <a:spcAft>
                <a:spcPts val="0"/>
              </a:spcAft>
              <a:buClr>
                <a:schemeClr val="dk2"/>
              </a:buClr>
              <a:buSzPts val="3200"/>
              <a:buNone/>
            </a:pPr>
            <a:endParaRPr/>
          </a:p>
          <a:p>
            <a:pPr marL="342900" lvl="0" indent="-342900" algn="l" rtl="0">
              <a:spcBef>
                <a:spcPts val="640"/>
              </a:spcBef>
              <a:spcAft>
                <a:spcPts val="0"/>
              </a:spcAft>
              <a:buClr>
                <a:schemeClr val="dk2"/>
              </a:buClr>
              <a:buSzPts val="3200"/>
              <a:buChar char="•"/>
            </a:pPr>
            <a:r>
              <a:rPr lang="en-US"/>
              <a:t>Template Model Builder (TMB)</a:t>
            </a:r>
            <a:endParaRPr/>
          </a:p>
        </p:txBody>
      </p:sp>
      <p:pic>
        <p:nvPicPr>
          <p:cNvPr id="227" name="Google Shape;227;p15" descr="Image result for R statistics"/>
          <p:cNvPicPr preferRelativeResize="0"/>
          <p:nvPr/>
        </p:nvPicPr>
        <p:blipFill rotWithShape="1">
          <a:blip r:embed="rId3">
            <a:alphaModFix/>
          </a:blip>
          <a:srcRect/>
          <a:stretch/>
        </p:blipFill>
        <p:spPr>
          <a:xfrm>
            <a:off x="2447636" y="872282"/>
            <a:ext cx="2057225" cy="1594349"/>
          </a:xfrm>
          <a:prstGeom prst="rect">
            <a:avLst/>
          </a:prstGeom>
          <a:noFill/>
          <a:ln>
            <a:noFill/>
          </a:ln>
        </p:spPr>
      </p:pic>
      <p:pic>
        <p:nvPicPr>
          <p:cNvPr id="228" name="Google Shape;228;p15"/>
          <p:cNvPicPr preferRelativeResize="0"/>
          <p:nvPr/>
        </p:nvPicPr>
        <p:blipFill rotWithShape="1">
          <a:blip r:embed="rId4">
            <a:alphaModFix/>
          </a:blip>
          <a:srcRect/>
          <a:stretch/>
        </p:blipFill>
        <p:spPr>
          <a:xfrm>
            <a:off x="945387" y="3846078"/>
            <a:ext cx="3470937" cy="1837555"/>
          </a:xfrm>
          <a:prstGeom prst="rect">
            <a:avLst/>
          </a:prstGeom>
          <a:noFill/>
          <a:ln>
            <a:noFill/>
          </a:ln>
        </p:spPr>
      </p:pic>
      <p:pic>
        <p:nvPicPr>
          <p:cNvPr id="229" name="Google Shape;229;p15" descr="Image result for AD Model Builder"/>
          <p:cNvPicPr preferRelativeResize="0"/>
          <p:nvPr/>
        </p:nvPicPr>
        <p:blipFill rotWithShape="1">
          <a:blip r:embed="rId5">
            <a:alphaModFix/>
          </a:blip>
          <a:srcRect/>
          <a:stretch/>
        </p:blipFill>
        <p:spPr>
          <a:xfrm>
            <a:off x="6696365" y="295440"/>
            <a:ext cx="2239818" cy="756430"/>
          </a:xfrm>
          <a:prstGeom prst="rect">
            <a:avLst/>
          </a:prstGeom>
          <a:noFill/>
          <a:ln>
            <a:noFill/>
          </a:ln>
        </p:spPr>
      </p:pic>
      <p:pic>
        <p:nvPicPr>
          <p:cNvPr id="230" name="Google Shape;230;p15"/>
          <p:cNvPicPr preferRelativeResize="0"/>
          <p:nvPr/>
        </p:nvPicPr>
        <p:blipFill rotWithShape="1">
          <a:blip r:embed="rId6">
            <a:alphaModFix/>
          </a:blip>
          <a:srcRect/>
          <a:stretch/>
        </p:blipFill>
        <p:spPr>
          <a:xfrm>
            <a:off x="4904510" y="3604887"/>
            <a:ext cx="3906982" cy="28240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endParaRPr/>
          </a:p>
        </p:txBody>
      </p:sp>
      <p:sp>
        <p:nvSpPr>
          <p:cNvPr id="236" name="Google Shape;236;p16"/>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342900" lvl="0" indent="-139700" algn="l" rtl="0">
              <a:spcBef>
                <a:spcPts val="640"/>
              </a:spcBef>
              <a:spcAft>
                <a:spcPts val="0"/>
              </a:spcAft>
              <a:buClr>
                <a:schemeClr val="dk2"/>
              </a:buClr>
              <a:buSzPts val="3200"/>
              <a:buNone/>
            </a:pPr>
            <a:endParaRPr/>
          </a:p>
          <a:p>
            <a:pPr marL="0" lvl="0" indent="0" algn="l" rtl="0">
              <a:spcBef>
                <a:spcPts val="440"/>
              </a:spcBef>
              <a:spcAft>
                <a:spcPts val="0"/>
              </a:spcAft>
              <a:buClr>
                <a:schemeClr val="dk2"/>
              </a:buClr>
              <a:buSzPts val="2200"/>
              <a:buNone/>
            </a:pPr>
            <a:endParaRPr sz="2200"/>
          </a:p>
          <a:p>
            <a:pPr marL="0" lvl="0" indent="0" algn="l" rtl="0">
              <a:spcBef>
                <a:spcPts val="440"/>
              </a:spcBef>
              <a:spcAft>
                <a:spcPts val="0"/>
              </a:spcAft>
              <a:buClr>
                <a:schemeClr val="dk2"/>
              </a:buClr>
              <a:buSzPts val="2200"/>
              <a:buNone/>
            </a:pPr>
            <a:r>
              <a:rPr lang="en-US" sz="2200"/>
              <a:t>(</a:t>
            </a:r>
            <a:r>
              <a:rPr lang="en-US" sz="2200" i="1"/>
              <a:t>from Cadrin</a:t>
            </a:r>
            <a:r>
              <a:rPr lang="en-US" sz="2200"/>
              <a:t>)</a:t>
            </a:r>
            <a:endParaRPr/>
          </a:p>
        </p:txBody>
      </p:sp>
      <p:pic>
        <p:nvPicPr>
          <p:cNvPr id="237" name="Google Shape;237;p16"/>
          <p:cNvPicPr preferRelativeResize="0"/>
          <p:nvPr/>
        </p:nvPicPr>
        <p:blipFill rotWithShape="1">
          <a:blip r:embed="rId3">
            <a:alphaModFix/>
          </a:blip>
          <a:srcRect/>
          <a:stretch/>
        </p:blipFill>
        <p:spPr>
          <a:xfrm>
            <a:off x="145727" y="814387"/>
            <a:ext cx="8852545" cy="49917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dirty="0"/>
              <a:t>Outline</a:t>
            </a:r>
            <a:endParaRPr dirty="0"/>
          </a:p>
        </p:txBody>
      </p:sp>
      <p:sp>
        <p:nvSpPr>
          <p:cNvPr id="143" name="Google Shape;143;p2"/>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dirty="0"/>
              <a:t>Class Logistics, Introductions</a:t>
            </a:r>
            <a:endParaRPr dirty="0"/>
          </a:p>
          <a:p>
            <a:pPr marL="342900" lvl="0" indent="-342900" algn="l" rtl="0">
              <a:spcBef>
                <a:spcPts val="640"/>
              </a:spcBef>
              <a:spcAft>
                <a:spcPts val="0"/>
              </a:spcAft>
              <a:buClr>
                <a:schemeClr val="dk2"/>
              </a:buClr>
              <a:buSzPts val="3200"/>
              <a:buChar char="•"/>
            </a:pPr>
            <a:r>
              <a:rPr lang="en-US" dirty="0"/>
              <a:t>Applications of quantitative methods for scientific advice for fisheries management – class ‘fit’</a:t>
            </a:r>
            <a:endParaRPr dirty="0"/>
          </a:p>
          <a:p>
            <a:pPr marL="342900" lvl="0" indent="-342900" algn="l" rtl="0">
              <a:spcBef>
                <a:spcPts val="640"/>
              </a:spcBef>
              <a:spcAft>
                <a:spcPts val="0"/>
              </a:spcAft>
              <a:buClr>
                <a:schemeClr val="dk2"/>
              </a:buClr>
              <a:buSzPts val="3200"/>
              <a:buChar char="•"/>
            </a:pPr>
            <a:r>
              <a:rPr lang="en-US" dirty="0"/>
              <a:t>Likelihood Review, Numerical Methods I</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Arial"/>
              <a:buNone/>
            </a:pPr>
            <a:r>
              <a:rPr lang="en-US">
                <a:latin typeface="Arial"/>
                <a:ea typeface="Arial"/>
                <a:cs typeface="Arial"/>
                <a:sym typeface="Arial"/>
              </a:rPr>
              <a:t>Use of population models </a:t>
            </a:r>
            <a:br>
              <a:rPr lang="en-US">
                <a:latin typeface="Arial"/>
                <a:ea typeface="Arial"/>
                <a:cs typeface="Arial"/>
                <a:sym typeface="Arial"/>
              </a:rPr>
            </a:br>
            <a:r>
              <a:rPr lang="en-US">
                <a:latin typeface="Arial"/>
                <a:ea typeface="Arial"/>
                <a:cs typeface="Arial"/>
                <a:sym typeface="Arial"/>
              </a:rPr>
              <a:t>in fisheries and conservation</a:t>
            </a:r>
            <a:endParaRPr/>
          </a:p>
        </p:txBody>
      </p:sp>
      <p:sp>
        <p:nvSpPr>
          <p:cNvPr id="244" name="Google Shape;244;p17"/>
          <p:cNvSpPr txBox="1">
            <a:spLocks noGrp="1"/>
          </p:cNvSpPr>
          <p:nvPr>
            <p:ph type="body" idx="1"/>
          </p:nvPr>
        </p:nvSpPr>
        <p:spPr>
          <a:xfrm>
            <a:off x="685800" y="1657350"/>
            <a:ext cx="7772400" cy="513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2800"/>
              <a:buChar char="•"/>
            </a:pPr>
            <a:r>
              <a:rPr lang="en-US" sz="2800">
                <a:latin typeface="Arial"/>
                <a:ea typeface="Arial"/>
                <a:cs typeface="Arial"/>
                <a:sym typeface="Arial"/>
              </a:rPr>
              <a:t>How many are there?</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Estimating extinction risk.</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many can we harvest?</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System relationships and dynamics</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ecological</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economic</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well are hypotheses supported by data?</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What is the uncertainty in our estimates?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Designing monitoring programs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Comparing among policy options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Arial"/>
              <a:buNone/>
            </a:pPr>
            <a:r>
              <a:rPr lang="en-US">
                <a:latin typeface="Arial"/>
                <a:ea typeface="Arial"/>
                <a:cs typeface="Arial"/>
                <a:sym typeface="Arial"/>
              </a:rPr>
              <a:t>Use of population models</a:t>
            </a:r>
            <a:br>
              <a:rPr lang="en-US">
                <a:latin typeface="Arial"/>
                <a:ea typeface="Arial"/>
                <a:cs typeface="Arial"/>
                <a:sym typeface="Arial"/>
              </a:rPr>
            </a:br>
            <a:r>
              <a:rPr lang="en-US">
                <a:latin typeface="Arial"/>
                <a:ea typeface="Arial"/>
                <a:cs typeface="Arial"/>
                <a:sym typeface="Arial"/>
              </a:rPr>
              <a:t>in fisheries and conservation</a:t>
            </a:r>
            <a:endParaRPr/>
          </a:p>
        </p:txBody>
      </p:sp>
      <p:sp>
        <p:nvSpPr>
          <p:cNvPr id="251" name="Google Shape;251;p18"/>
          <p:cNvSpPr txBox="1">
            <a:spLocks noGrp="1"/>
          </p:cNvSpPr>
          <p:nvPr>
            <p:ph type="body" idx="1"/>
          </p:nvPr>
        </p:nvSpPr>
        <p:spPr>
          <a:xfrm>
            <a:off x="685800" y="1657350"/>
            <a:ext cx="7772400" cy="513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2800"/>
              <a:buChar char="•"/>
            </a:pPr>
            <a:r>
              <a:rPr lang="en-US" sz="2800">
                <a:latin typeface="Arial"/>
                <a:ea typeface="Arial"/>
                <a:cs typeface="Arial"/>
                <a:sym typeface="Arial"/>
              </a:rPr>
              <a:t>How many are there?</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Estimating extinction risk.</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many can we harvest?</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System relationships and dynamics</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ecological</a:t>
            </a:r>
            <a:endParaRPr/>
          </a:p>
          <a:p>
            <a:pPr marL="742950" lvl="1" indent="-285750" algn="l" rtl="0">
              <a:spcBef>
                <a:spcPts val="480"/>
              </a:spcBef>
              <a:spcAft>
                <a:spcPts val="0"/>
              </a:spcAft>
              <a:buClr>
                <a:schemeClr val="dk2"/>
              </a:buClr>
              <a:buSzPts val="2400"/>
              <a:buChar char="–"/>
            </a:pPr>
            <a:r>
              <a:rPr lang="en-US" sz="2400">
                <a:latin typeface="Arial"/>
                <a:ea typeface="Arial"/>
                <a:cs typeface="Arial"/>
                <a:sym typeface="Arial"/>
              </a:rPr>
              <a:t>economic</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How well are hypotheses supported by data?</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What is the uncertainty in our estimates?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Designing monitoring programs</a:t>
            </a:r>
            <a:endParaRPr/>
          </a:p>
          <a:p>
            <a:pPr marL="342900" lvl="0" indent="-342900" algn="l" rtl="0">
              <a:spcBef>
                <a:spcPts val="560"/>
              </a:spcBef>
              <a:spcAft>
                <a:spcPts val="0"/>
              </a:spcAft>
              <a:buClr>
                <a:schemeClr val="dk2"/>
              </a:buClr>
              <a:buSzPts val="2800"/>
              <a:buChar char="•"/>
            </a:pPr>
            <a:r>
              <a:rPr lang="en-US" sz="2800">
                <a:latin typeface="Arial"/>
                <a:ea typeface="Arial"/>
                <a:cs typeface="Arial"/>
                <a:sym typeface="Arial"/>
              </a:rPr>
              <a:t>Comparing among policy options</a:t>
            </a:r>
            <a:endParaRPr/>
          </a:p>
        </p:txBody>
      </p:sp>
      <p:sp>
        <p:nvSpPr>
          <p:cNvPr id="252" name="Google Shape;252;p18"/>
          <p:cNvSpPr/>
          <p:nvPr/>
        </p:nvSpPr>
        <p:spPr>
          <a:xfrm rot="10800000">
            <a:off x="4737100" y="1581150"/>
            <a:ext cx="17526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8"/>
          <p:cNvSpPr/>
          <p:nvPr/>
        </p:nvSpPr>
        <p:spPr>
          <a:xfrm rot="9859061">
            <a:off x="5645149" y="2477716"/>
            <a:ext cx="13589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18"/>
          <p:cNvSpPr/>
          <p:nvPr/>
        </p:nvSpPr>
        <p:spPr>
          <a:xfrm rot="5785500">
            <a:off x="7114227" y="3630612"/>
            <a:ext cx="1358900"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18"/>
          <p:cNvSpPr txBox="1"/>
          <p:nvPr/>
        </p:nvSpPr>
        <p:spPr>
          <a:xfrm>
            <a:off x="7071270" y="1674331"/>
            <a:ext cx="2035783" cy="954107"/>
          </a:xfrm>
          <a:prstGeom prst="rect">
            <a:avLst/>
          </a:prstGeom>
          <a:noFill/>
          <a:ln w="222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Calibri"/>
                <a:ea typeface="Calibri"/>
                <a:cs typeface="Calibri"/>
                <a:sym typeface="Calibri"/>
              </a:rPr>
              <a:t>“Stock assessment”</a:t>
            </a:r>
            <a:endParaRPr/>
          </a:p>
        </p:txBody>
      </p:sp>
      <p:sp>
        <p:nvSpPr>
          <p:cNvPr id="256" name="Google Shape;256;p18"/>
          <p:cNvSpPr/>
          <p:nvPr/>
        </p:nvSpPr>
        <p:spPr>
          <a:xfrm rot="6807805">
            <a:off x="5524263" y="3904434"/>
            <a:ext cx="2335777" cy="590550"/>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216"/>
        <p:cNvGrpSpPr/>
        <p:nvPr/>
      </p:nvGrpSpPr>
      <p:grpSpPr>
        <a:xfrm>
          <a:off x="0" y="0"/>
          <a:ext cx="0" cy="0"/>
          <a:chOff x="0" y="0"/>
          <a:chExt cx="0" cy="0"/>
        </a:xfrm>
      </p:grpSpPr>
      <p:pic>
        <p:nvPicPr>
          <p:cNvPr id="217" name="Google Shape;217;p33" descr="028"/>
          <p:cNvPicPr preferRelativeResize="0"/>
          <p:nvPr/>
        </p:nvPicPr>
        <p:blipFill rotWithShape="1">
          <a:blip r:embed="rId3">
            <a:alphaModFix/>
          </a:blip>
          <a:srcRect/>
          <a:stretch/>
        </p:blipFill>
        <p:spPr>
          <a:xfrm>
            <a:off x="3914775" y="2074863"/>
            <a:ext cx="1119188" cy="1231900"/>
          </a:xfrm>
          <a:prstGeom prst="rect">
            <a:avLst/>
          </a:prstGeom>
          <a:noFill/>
          <a:ln>
            <a:noFill/>
          </a:ln>
        </p:spPr>
      </p:pic>
      <p:cxnSp>
        <p:nvCxnSpPr>
          <p:cNvPr id="218" name="Google Shape;218;p33"/>
          <p:cNvCxnSpPr/>
          <p:nvPr/>
        </p:nvCxnSpPr>
        <p:spPr>
          <a:xfrm>
            <a:off x="228600" y="1103313"/>
            <a:ext cx="8686800" cy="0"/>
          </a:xfrm>
          <a:prstGeom prst="straightConnector1">
            <a:avLst/>
          </a:prstGeom>
          <a:noFill/>
          <a:ln w="127000" cap="flat" cmpd="sng">
            <a:solidFill>
              <a:srgbClr val="FFFF00"/>
            </a:solidFill>
            <a:prstDash val="solid"/>
            <a:round/>
            <a:headEnd type="triangle" w="med" len="med"/>
            <a:tailEnd type="triangle" w="med" len="med"/>
          </a:ln>
        </p:spPr>
      </p:cxnSp>
      <p:sp>
        <p:nvSpPr>
          <p:cNvPr id="219" name="Google Shape;219;p33"/>
          <p:cNvSpPr txBox="1"/>
          <p:nvPr/>
        </p:nvSpPr>
        <p:spPr>
          <a:xfrm>
            <a:off x="304800" y="1327150"/>
            <a:ext cx="2286000" cy="822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FFFFFF"/>
                </a:solidFill>
                <a:latin typeface="Arial"/>
                <a:ea typeface="Arial"/>
                <a:cs typeface="Arial"/>
                <a:sym typeface="Arial"/>
              </a:rPr>
              <a:t>Stock/Single Species</a:t>
            </a:r>
            <a:endParaRPr/>
          </a:p>
        </p:txBody>
      </p:sp>
      <p:sp>
        <p:nvSpPr>
          <p:cNvPr id="220" name="Google Shape;220;p33"/>
          <p:cNvSpPr txBox="1"/>
          <p:nvPr/>
        </p:nvSpPr>
        <p:spPr>
          <a:xfrm>
            <a:off x="7315200" y="1327150"/>
            <a:ext cx="1676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FFFFFF"/>
                </a:solidFill>
                <a:latin typeface="Arial"/>
                <a:ea typeface="Arial"/>
                <a:cs typeface="Arial"/>
                <a:sym typeface="Arial"/>
              </a:rPr>
              <a:t>Ecosystem</a:t>
            </a:r>
            <a:endParaRPr/>
          </a:p>
        </p:txBody>
      </p:sp>
      <p:sp>
        <p:nvSpPr>
          <p:cNvPr id="221" name="Google Shape;221;p33"/>
          <p:cNvSpPr txBox="1"/>
          <p:nvPr/>
        </p:nvSpPr>
        <p:spPr>
          <a:xfrm>
            <a:off x="2743200" y="1327150"/>
            <a:ext cx="20574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FFFFFF"/>
                </a:solidFill>
                <a:latin typeface="Arial"/>
                <a:ea typeface="Arial"/>
                <a:cs typeface="Arial"/>
                <a:sym typeface="Arial"/>
              </a:rPr>
              <a:t>Multi-species</a:t>
            </a:r>
            <a:endParaRPr/>
          </a:p>
        </p:txBody>
      </p:sp>
      <p:sp>
        <p:nvSpPr>
          <p:cNvPr id="222" name="Google Shape;222;p33"/>
          <p:cNvSpPr txBox="1"/>
          <p:nvPr/>
        </p:nvSpPr>
        <p:spPr>
          <a:xfrm>
            <a:off x="5486400" y="1327150"/>
            <a:ext cx="1752600" cy="822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FFFFFF"/>
                </a:solidFill>
                <a:latin typeface="Arial"/>
                <a:ea typeface="Arial"/>
                <a:cs typeface="Arial"/>
                <a:sym typeface="Arial"/>
              </a:rPr>
              <a:t>Aggregate Biomass</a:t>
            </a:r>
            <a:endParaRPr/>
          </a:p>
        </p:txBody>
      </p:sp>
      <p:sp>
        <p:nvSpPr>
          <p:cNvPr id="223" name="Google Shape;223;p33"/>
          <p:cNvSpPr txBox="1"/>
          <p:nvPr/>
        </p:nvSpPr>
        <p:spPr>
          <a:xfrm>
            <a:off x="-76200" y="3200400"/>
            <a:ext cx="24765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FFFFFF"/>
                </a:solidFill>
                <a:latin typeface="Arial"/>
                <a:ea typeface="Arial"/>
                <a:cs typeface="Arial"/>
                <a:sym typeface="Arial"/>
              </a:rPr>
              <a:t>Single species models</a:t>
            </a:r>
            <a:endParaRPr sz="2000" b="0" i="0" u="none" strike="noStrike" cap="none">
              <a:solidFill>
                <a:srgbClr val="FFFFFF"/>
              </a:solidFill>
              <a:latin typeface="Arial"/>
              <a:ea typeface="Arial"/>
              <a:cs typeface="Arial"/>
              <a:sym typeface="Arial"/>
            </a:endParaRPr>
          </a:p>
        </p:txBody>
      </p:sp>
      <p:pic>
        <p:nvPicPr>
          <p:cNvPr id="224" name="Google Shape;224;p33" descr="073"/>
          <p:cNvPicPr preferRelativeResize="0"/>
          <p:nvPr/>
        </p:nvPicPr>
        <p:blipFill rotWithShape="1">
          <a:blip r:embed="rId4">
            <a:alphaModFix/>
          </a:blip>
          <a:srcRect/>
          <a:stretch/>
        </p:blipFill>
        <p:spPr>
          <a:xfrm>
            <a:off x="228600" y="2393950"/>
            <a:ext cx="1752600" cy="674688"/>
          </a:xfrm>
          <a:prstGeom prst="rect">
            <a:avLst/>
          </a:prstGeom>
          <a:noFill/>
          <a:ln>
            <a:noFill/>
          </a:ln>
        </p:spPr>
      </p:pic>
      <p:pic>
        <p:nvPicPr>
          <p:cNvPr id="225" name="Google Shape;225;p33" descr="073"/>
          <p:cNvPicPr preferRelativeResize="0"/>
          <p:nvPr/>
        </p:nvPicPr>
        <p:blipFill rotWithShape="1">
          <a:blip r:embed="rId4">
            <a:alphaModFix/>
          </a:blip>
          <a:srcRect/>
          <a:stretch/>
        </p:blipFill>
        <p:spPr>
          <a:xfrm>
            <a:off x="2438400" y="2263775"/>
            <a:ext cx="1752600" cy="674688"/>
          </a:xfrm>
          <a:prstGeom prst="rect">
            <a:avLst/>
          </a:prstGeom>
          <a:noFill/>
          <a:ln>
            <a:noFill/>
          </a:ln>
        </p:spPr>
      </p:pic>
      <p:pic>
        <p:nvPicPr>
          <p:cNvPr id="226" name="Google Shape;226;p33" descr="101"/>
          <p:cNvPicPr preferRelativeResize="0"/>
          <p:nvPr/>
        </p:nvPicPr>
        <p:blipFill rotWithShape="1">
          <a:blip r:embed="rId5">
            <a:alphaModFix/>
          </a:blip>
          <a:srcRect/>
          <a:stretch/>
        </p:blipFill>
        <p:spPr>
          <a:xfrm>
            <a:off x="2971800" y="2808288"/>
            <a:ext cx="1503363" cy="804862"/>
          </a:xfrm>
          <a:prstGeom prst="rect">
            <a:avLst/>
          </a:prstGeom>
          <a:noFill/>
          <a:ln>
            <a:noFill/>
          </a:ln>
        </p:spPr>
      </p:pic>
      <p:sp>
        <p:nvSpPr>
          <p:cNvPr id="227" name="Google Shape;227;p33"/>
          <p:cNvSpPr/>
          <p:nvPr/>
        </p:nvSpPr>
        <p:spPr>
          <a:xfrm>
            <a:off x="5638800" y="2263775"/>
            <a:ext cx="838200" cy="2540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33"/>
          <p:cNvSpPr/>
          <p:nvPr/>
        </p:nvSpPr>
        <p:spPr>
          <a:xfrm>
            <a:off x="5486400" y="2808288"/>
            <a:ext cx="762000" cy="384175"/>
          </a:xfrm>
          <a:prstGeom prst="ellipse">
            <a:avLst/>
          </a:prstGeom>
          <a:solidFill>
            <a:srgbClr val="33993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33"/>
          <p:cNvSpPr/>
          <p:nvPr/>
        </p:nvSpPr>
        <p:spPr>
          <a:xfrm>
            <a:off x="6400800" y="2517775"/>
            <a:ext cx="914400" cy="674688"/>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30" name="Google Shape;230;p33"/>
          <p:cNvCxnSpPr/>
          <p:nvPr/>
        </p:nvCxnSpPr>
        <p:spPr>
          <a:xfrm rot="10800000" flipH="1">
            <a:off x="5867400" y="2517775"/>
            <a:ext cx="304800" cy="290513"/>
          </a:xfrm>
          <a:prstGeom prst="straightConnector1">
            <a:avLst/>
          </a:prstGeom>
          <a:noFill/>
          <a:ln w="12700" cap="flat" cmpd="sng">
            <a:solidFill>
              <a:srgbClr val="FFFF00"/>
            </a:solidFill>
            <a:prstDash val="solid"/>
            <a:round/>
            <a:headEnd type="none" w="sm" len="sm"/>
            <a:tailEnd type="none" w="sm" len="sm"/>
          </a:ln>
        </p:spPr>
      </p:cxnSp>
      <p:cxnSp>
        <p:nvCxnSpPr>
          <p:cNvPr id="231" name="Google Shape;231;p33"/>
          <p:cNvCxnSpPr/>
          <p:nvPr/>
        </p:nvCxnSpPr>
        <p:spPr>
          <a:xfrm rot="10800000" flipH="1">
            <a:off x="6172200" y="2808288"/>
            <a:ext cx="228600" cy="130175"/>
          </a:xfrm>
          <a:prstGeom prst="straightConnector1">
            <a:avLst/>
          </a:prstGeom>
          <a:noFill/>
          <a:ln w="12700" cap="flat" cmpd="sng">
            <a:solidFill>
              <a:srgbClr val="FFFF00"/>
            </a:solidFill>
            <a:prstDash val="solid"/>
            <a:round/>
            <a:headEnd type="none" w="sm" len="sm"/>
            <a:tailEnd type="none" w="sm" len="sm"/>
          </a:ln>
        </p:spPr>
      </p:cxnSp>
      <p:cxnSp>
        <p:nvCxnSpPr>
          <p:cNvPr id="232" name="Google Shape;232;p33"/>
          <p:cNvCxnSpPr/>
          <p:nvPr/>
        </p:nvCxnSpPr>
        <p:spPr>
          <a:xfrm rot="10800000">
            <a:off x="6172200" y="2517775"/>
            <a:ext cx="304800" cy="290513"/>
          </a:xfrm>
          <a:prstGeom prst="straightConnector1">
            <a:avLst/>
          </a:prstGeom>
          <a:noFill/>
          <a:ln w="12700" cap="flat" cmpd="sng">
            <a:solidFill>
              <a:srgbClr val="FFFF00"/>
            </a:solidFill>
            <a:prstDash val="solid"/>
            <a:round/>
            <a:headEnd type="none" w="sm" len="sm"/>
            <a:tailEnd type="none" w="sm" len="sm"/>
          </a:ln>
        </p:spPr>
      </p:cxnSp>
      <p:sp>
        <p:nvSpPr>
          <p:cNvPr id="233" name="Google Shape;233;p33"/>
          <p:cNvSpPr txBox="1"/>
          <p:nvPr/>
        </p:nvSpPr>
        <p:spPr>
          <a:xfrm>
            <a:off x="5767388" y="2212975"/>
            <a:ext cx="1112837"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a:solidFill>
                  <a:srgbClr val="FFFF00"/>
                </a:solidFill>
                <a:latin typeface="Arial"/>
                <a:ea typeface="Arial"/>
                <a:cs typeface="Arial"/>
                <a:sym typeface="Arial"/>
              </a:rPr>
              <a:t>Gadids</a:t>
            </a:r>
            <a:endParaRPr/>
          </a:p>
        </p:txBody>
      </p:sp>
      <p:sp>
        <p:nvSpPr>
          <p:cNvPr id="234" name="Google Shape;234;p33"/>
          <p:cNvSpPr txBox="1"/>
          <p:nvPr/>
        </p:nvSpPr>
        <p:spPr>
          <a:xfrm>
            <a:off x="5486400" y="2808288"/>
            <a:ext cx="7620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a:solidFill>
                  <a:srgbClr val="FFFF00"/>
                </a:solidFill>
                <a:latin typeface="Arial"/>
                <a:ea typeface="Arial"/>
                <a:cs typeface="Arial"/>
                <a:sym typeface="Arial"/>
              </a:rPr>
              <a:t>Flatfish</a:t>
            </a:r>
            <a:endParaRPr/>
          </a:p>
        </p:txBody>
      </p:sp>
      <p:sp>
        <p:nvSpPr>
          <p:cNvPr id="235" name="Google Shape;235;p33"/>
          <p:cNvSpPr txBox="1"/>
          <p:nvPr/>
        </p:nvSpPr>
        <p:spPr>
          <a:xfrm>
            <a:off x="6477000" y="2655888"/>
            <a:ext cx="1066800"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a:solidFill>
                  <a:srgbClr val="000000"/>
                </a:solidFill>
                <a:latin typeface="Arial"/>
                <a:ea typeface="Arial"/>
                <a:cs typeface="Arial"/>
                <a:sym typeface="Arial"/>
              </a:rPr>
              <a:t>Pelagics</a:t>
            </a:r>
            <a:endParaRPr/>
          </a:p>
        </p:txBody>
      </p:sp>
      <p:sp>
        <p:nvSpPr>
          <p:cNvPr id="236" name="Google Shape;236;p33"/>
          <p:cNvSpPr txBox="1"/>
          <p:nvPr/>
        </p:nvSpPr>
        <p:spPr>
          <a:xfrm>
            <a:off x="-76200" y="5867400"/>
            <a:ext cx="2700338" cy="10493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Multiple single species assessments in “harmony”</a:t>
            </a:r>
            <a:endParaRPr sz="2000" b="0" u="none">
              <a:solidFill>
                <a:schemeClr val="lt1"/>
              </a:solidFill>
              <a:latin typeface="Arial"/>
              <a:ea typeface="Arial"/>
              <a:cs typeface="Arial"/>
              <a:sym typeface="Arial"/>
            </a:endParaRPr>
          </a:p>
        </p:txBody>
      </p:sp>
      <p:sp>
        <p:nvSpPr>
          <p:cNvPr id="237" name="Google Shape;237;p33"/>
          <p:cNvSpPr txBox="1"/>
          <p:nvPr/>
        </p:nvSpPr>
        <p:spPr>
          <a:xfrm>
            <a:off x="1371600" y="4267200"/>
            <a:ext cx="2133600" cy="16319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Extended single species models with predation mortality, habitat or climate effects</a:t>
            </a:r>
            <a:endParaRPr/>
          </a:p>
        </p:txBody>
      </p:sp>
      <p:sp>
        <p:nvSpPr>
          <p:cNvPr id="238" name="Google Shape;238;p33"/>
          <p:cNvSpPr txBox="1"/>
          <p:nvPr/>
        </p:nvSpPr>
        <p:spPr>
          <a:xfrm>
            <a:off x="3319463" y="3886200"/>
            <a:ext cx="1938337" cy="701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Multi-species assessments</a:t>
            </a:r>
            <a:endParaRPr/>
          </a:p>
        </p:txBody>
      </p:sp>
      <p:sp>
        <p:nvSpPr>
          <p:cNvPr id="239" name="Google Shape;239;p33"/>
          <p:cNvSpPr txBox="1"/>
          <p:nvPr/>
        </p:nvSpPr>
        <p:spPr>
          <a:xfrm>
            <a:off x="4919663" y="4876800"/>
            <a:ext cx="1938337" cy="10064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Aggregate Biomass Models</a:t>
            </a:r>
            <a:endParaRPr/>
          </a:p>
        </p:txBody>
      </p:sp>
      <p:sp>
        <p:nvSpPr>
          <p:cNvPr id="240" name="Google Shape;240;p33"/>
          <p:cNvSpPr txBox="1"/>
          <p:nvPr/>
        </p:nvSpPr>
        <p:spPr>
          <a:xfrm>
            <a:off x="7281863" y="4543425"/>
            <a:ext cx="193833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Whole of system models</a:t>
            </a:r>
            <a:endParaRPr sz="2000" b="0" u="none">
              <a:solidFill>
                <a:schemeClr val="lt1"/>
              </a:solidFill>
              <a:latin typeface="Arial"/>
              <a:ea typeface="Arial"/>
              <a:cs typeface="Arial"/>
              <a:sym typeface="Arial"/>
            </a:endParaRPr>
          </a:p>
        </p:txBody>
      </p:sp>
      <p:sp>
        <p:nvSpPr>
          <p:cNvPr id="241" name="Google Shape;241;p33"/>
          <p:cNvSpPr txBox="1"/>
          <p:nvPr/>
        </p:nvSpPr>
        <p:spPr>
          <a:xfrm>
            <a:off x="5986463" y="3711575"/>
            <a:ext cx="1938337" cy="708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u="none">
                <a:solidFill>
                  <a:schemeClr val="lt1"/>
                </a:solidFill>
                <a:latin typeface="Arial"/>
                <a:ea typeface="Arial"/>
                <a:cs typeface="Arial"/>
                <a:sym typeface="Arial"/>
              </a:rPr>
              <a:t>food web models</a:t>
            </a:r>
            <a:endParaRPr/>
          </a:p>
        </p:txBody>
      </p:sp>
      <p:sp>
        <p:nvSpPr>
          <p:cNvPr id="242" name="Google Shape;242;p33"/>
          <p:cNvSpPr txBox="1"/>
          <p:nvPr/>
        </p:nvSpPr>
        <p:spPr>
          <a:xfrm>
            <a:off x="152400" y="153932"/>
            <a:ext cx="89916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Gradient of tools and uses</a:t>
            </a:r>
            <a:endParaRPr sz="2800" b="1">
              <a:solidFill>
                <a:schemeClr val="lt1"/>
              </a:solidFill>
              <a:latin typeface="Calibri"/>
              <a:ea typeface="Calibri"/>
              <a:cs typeface="Calibri"/>
              <a:sym typeface="Calibri"/>
            </a:endParaRPr>
          </a:p>
        </p:txBody>
      </p:sp>
      <p:pic>
        <p:nvPicPr>
          <p:cNvPr id="243" name="Google Shape;243;p33"/>
          <p:cNvPicPr preferRelativeResize="0"/>
          <p:nvPr/>
        </p:nvPicPr>
        <p:blipFill rotWithShape="1">
          <a:blip r:embed="rId6">
            <a:alphaModFix/>
          </a:blip>
          <a:srcRect l="2" r="23996"/>
          <a:stretch/>
        </p:blipFill>
        <p:spPr>
          <a:xfrm>
            <a:off x="7391400" y="2183694"/>
            <a:ext cx="1788907" cy="12565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9"/>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Calibri"/>
              <a:buNone/>
            </a:pPr>
            <a:r>
              <a:rPr lang="en-US"/>
              <a:t>Stock Assessment Models (the bread &amp; butter)</a:t>
            </a:r>
            <a:endParaRPr/>
          </a:p>
        </p:txBody>
      </p:sp>
      <p:sp>
        <p:nvSpPr>
          <p:cNvPr id="262" name="Google Shape;262;p19"/>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Index-based methods</a:t>
            </a:r>
            <a:endParaRPr/>
          </a:p>
          <a:p>
            <a:pPr marL="342900" lvl="0" indent="-342900" algn="l" rtl="0">
              <a:spcBef>
                <a:spcPts val="640"/>
              </a:spcBef>
              <a:spcAft>
                <a:spcPts val="0"/>
              </a:spcAft>
              <a:buClr>
                <a:schemeClr val="dk2"/>
              </a:buClr>
              <a:buSzPts val="3200"/>
              <a:buChar char="•"/>
            </a:pPr>
            <a:r>
              <a:rPr lang="en-US"/>
              <a:t>Equilibrium &amp; Generation methods</a:t>
            </a:r>
            <a:endParaRPr/>
          </a:p>
          <a:p>
            <a:pPr marL="742950" lvl="1" indent="-285750" algn="l" rtl="0">
              <a:spcBef>
                <a:spcPts val="560"/>
              </a:spcBef>
              <a:spcAft>
                <a:spcPts val="0"/>
              </a:spcAft>
              <a:buClr>
                <a:schemeClr val="dk2"/>
              </a:buClr>
              <a:buSzPts val="2800"/>
              <a:buChar char="–"/>
            </a:pPr>
            <a:r>
              <a:rPr lang="en-US"/>
              <a:t>Yield-Per-Recruit / Stock-Recruitment</a:t>
            </a:r>
            <a:endParaRPr/>
          </a:p>
          <a:p>
            <a:pPr marL="342900" lvl="0" indent="-342900" algn="l" rtl="0">
              <a:spcBef>
                <a:spcPts val="640"/>
              </a:spcBef>
              <a:spcAft>
                <a:spcPts val="0"/>
              </a:spcAft>
              <a:buClr>
                <a:schemeClr val="dk2"/>
              </a:buClr>
              <a:buSzPts val="3200"/>
              <a:buChar char="•"/>
            </a:pPr>
            <a:r>
              <a:rPr lang="en-US"/>
              <a:t>Population dynamics models</a:t>
            </a:r>
            <a:endParaRPr/>
          </a:p>
          <a:p>
            <a:pPr marL="742950" lvl="1" indent="-285750" algn="l" rtl="0">
              <a:spcBef>
                <a:spcPts val="560"/>
              </a:spcBef>
              <a:spcAft>
                <a:spcPts val="0"/>
              </a:spcAft>
              <a:buClr>
                <a:schemeClr val="dk2"/>
              </a:buClr>
              <a:buSzPts val="2800"/>
              <a:buChar char="–"/>
            </a:pPr>
            <a:r>
              <a:rPr lang="en-US"/>
              <a:t>Biomass aggregated models</a:t>
            </a:r>
            <a:endParaRPr/>
          </a:p>
          <a:p>
            <a:pPr marL="1143000" lvl="2" indent="-228600" algn="l" rtl="0">
              <a:spcBef>
                <a:spcPts val="480"/>
              </a:spcBef>
              <a:spcAft>
                <a:spcPts val="0"/>
              </a:spcAft>
              <a:buClr>
                <a:schemeClr val="dk2"/>
              </a:buClr>
              <a:buSzPts val="2400"/>
              <a:buChar char="•"/>
            </a:pPr>
            <a:r>
              <a:rPr lang="en-US"/>
              <a:t>e.g. production models</a:t>
            </a:r>
            <a:endParaRPr/>
          </a:p>
          <a:p>
            <a:pPr marL="742950" lvl="1" indent="-285750" algn="l" rtl="0">
              <a:spcBef>
                <a:spcPts val="560"/>
              </a:spcBef>
              <a:spcAft>
                <a:spcPts val="0"/>
              </a:spcAft>
              <a:buClr>
                <a:schemeClr val="dk2"/>
              </a:buClr>
              <a:buSzPts val="2800"/>
              <a:buChar char="–"/>
            </a:pPr>
            <a:r>
              <a:rPr lang="en-US"/>
              <a:t>Stage-Structured models</a:t>
            </a:r>
            <a:endParaRPr/>
          </a:p>
          <a:p>
            <a:pPr marL="1143000" lvl="2" indent="-228600" algn="l" rtl="0">
              <a:spcBef>
                <a:spcPts val="480"/>
              </a:spcBef>
              <a:spcAft>
                <a:spcPts val="0"/>
              </a:spcAft>
              <a:buClr>
                <a:schemeClr val="dk2"/>
              </a:buClr>
              <a:buSzPts val="2400"/>
              <a:buChar char="•"/>
            </a:pPr>
            <a:r>
              <a:rPr lang="en-US"/>
              <a:t>Delay difference models</a:t>
            </a:r>
            <a:endParaRPr/>
          </a:p>
          <a:p>
            <a:pPr marL="1143000" lvl="2" indent="-228600" algn="l" rtl="0">
              <a:spcBef>
                <a:spcPts val="480"/>
              </a:spcBef>
              <a:spcAft>
                <a:spcPts val="0"/>
              </a:spcAft>
              <a:buClr>
                <a:schemeClr val="dk2"/>
              </a:buClr>
              <a:buSzPts val="2400"/>
              <a:buChar char="•"/>
            </a:pPr>
            <a:r>
              <a:rPr lang="en-US"/>
              <a:t>Age structured models</a:t>
            </a:r>
            <a:endParaRPr/>
          </a:p>
          <a:p>
            <a:pPr marL="1600200" lvl="3" indent="-228600" algn="l" rtl="0">
              <a:spcBef>
                <a:spcPts val="400"/>
              </a:spcBef>
              <a:spcAft>
                <a:spcPts val="0"/>
              </a:spcAft>
              <a:buClr>
                <a:schemeClr val="dk2"/>
              </a:buClr>
              <a:buSzPts val="2000"/>
              <a:buChar char="–"/>
            </a:pPr>
            <a:r>
              <a:rPr lang="en-US"/>
              <a:t>virtual population analysis, statistical catch-at-age</a:t>
            </a:r>
            <a:endParaRPr/>
          </a:p>
          <a:p>
            <a:pPr marL="1143000" lvl="2" indent="-228600" algn="l" rtl="0">
              <a:spcBef>
                <a:spcPts val="480"/>
              </a:spcBef>
              <a:spcAft>
                <a:spcPts val="0"/>
              </a:spcAft>
              <a:buClr>
                <a:schemeClr val="dk2"/>
              </a:buClr>
              <a:buSzPts val="2400"/>
              <a:buChar char="•"/>
            </a:pPr>
            <a:r>
              <a:rPr lang="en-US"/>
              <a:t>Size-based models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76200" y="76200"/>
            <a:ext cx="8940800" cy="67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a:spLocks noGrp="1"/>
          </p:cNvSpPr>
          <p:nvPr>
            <p:ph type="title"/>
          </p:nvPr>
        </p:nvSpPr>
        <p:spPr>
          <a:xfrm>
            <a:off x="457200" y="183923"/>
            <a:ext cx="8686800" cy="688359"/>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1"/>
              </a:buClr>
              <a:buSzPct val="100000"/>
              <a:buFont typeface="Calibri"/>
              <a:buNone/>
            </a:pPr>
            <a:r>
              <a:rPr lang="en-US"/>
              <a:t>All you ever need to know for Population Modeling</a:t>
            </a:r>
            <a:endParaRPr/>
          </a:p>
        </p:txBody>
      </p:sp>
      <p:sp>
        <p:nvSpPr>
          <p:cNvPr id="269" name="Google Shape;269;p20"/>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3200"/>
              <a:buNone/>
            </a:pPr>
            <a:endParaRPr dirty="0"/>
          </a:p>
          <a:p>
            <a:pPr marL="0" lvl="0" indent="0" algn="l" rtl="0">
              <a:spcBef>
                <a:spcPts val="640"/>
              </a:spcBef>
              <a:spcAft>
                <a:spcPts val="0"/>
              </a:spcAft>
              <a:buClr>
                <a:schemeClr val="dk2"/>
              </a:buClr>
              <a:buSzPts val="3200"/>
              <a:buNone/>
            </a:pPr>
            <a:r>
              <a:rPr lang="en-US" dirty="0"/>
              <a:t>Numbers next year = numbers this year </a:t>
            </a:r>
            <a:br>
              <a:rPr lang="en-US" dirty="0"/>
            </a:br>
            <a:r>
              <a:rPr lang="en-US" dirty="0"/>
              <a:t>                                       + births        </a:t>
            </a:r>
          </a:p>
          <a:p>
            <a:pPr marL="0" lvl="0" indent="0" algn="l" rtl="0">
              <a:spcBef>
                <a:spcPts val="640"/>
              </a:spcBef>
              <a:spcAft>
                <a:spcPts val="0"/>
              </a:spcAft>
              <a:buClr>
                <a:schemeClr val="dk2"/>
              </a:buClr>
              <a:buSzPts val="3200"/>
              <a:buNone/>
            </a:pPr>
            <a:r>
              <a:rPr lang="en-US" dirty="0"/>
              <a:t>                                       – deaths</a:t>
            </a:r>
            <a:br>
              <a:rPr lang="en-US" dirty="0"/>
            </a:br>
            <a:r>
              <a:rPr lang="en-US" dirty="0"/>
              <a:t>                                       + immigrants – emigrants</a:t>
            </a:r>
            <a:endParaRPr dirty="0"/>
          </a:p>
          <a:p>
            <a:pPr marL="342900" lvl="0" indent="-139700" algn="l" rtl="0">
              <a:spcBef>
                <a:spcPts val="640"/>
              </a:spcBef>
              <a:spcAft>
                <a:spcPts val="0"/>
              </a:spcAft>
              <a:buClr>
                <a:schemeClr val="dk2"/>
              </a:buClr>
              <a:buSzPts val="3200"/>
              <a:buNone/>
            </a:pPr>
            <a:endParaRPr dirty="0"/>
          </a:p>
          <a:p>
            <a:pPr marL="342900" lvl="0" indent="-139700" algn="l" rtl="0">
              <a:spcBef>
                <a:spcPts val="640"/>
              </a:spcBef>
              <a:spcAft>
                <a:spcPts val="0"/>
              </a:spcAft>
              <a:buClr>
                <a:schemeClr val="dk2"/>
              </a:buClr>
              <a:buSzPts val="3200"/>
              <a:buNone/>
            </a:pPr>
            <a:endParaRPr dirty="0"/>
          </a:p>
        </p:txBody>
      </p:sp>
      <p:pic>
        <p:nvPicPr>
          <p:cNvPr id="270" name="Google Shape;270;p20"/>
          <p:cNvPicPr preferRelativeResize="0"/>
          <p:nvPr/>
        </p:nvPicPr>
        <p:blipFill rotWithShape="1">
          <a:blip r:embed="rId3">
            <a:alphaModFix/>
          </a:blip>
          <a:srcRect/>
          <a:stretch/>
        </p:blipFill>
        <p:spPr>
          <a:xfrm>
            <a:off x="1993900" y="3959225"/>
            <a:ext cx="5245100" cy="228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36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1F7F-B63B-9B41-C23F-C1A2CD69E8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2525E5-AB9C-40DA-F9ED-2E68922C6AB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5F69271-11A1-83ED-DD3D-C6BD76613291}"/>
              </a:ext>
            </a:extLst>
          </p:cNvPr>
          <p:cNvPicPr>
            <a:picLocks noChangeAspect="1"/>
          </p:cNvPicPr>
          <p:nvPr/>
        </p:nvPicPr>
        <p:blipFill>
          <a:blip r:embed="rId2"/>
          <a:stretch>
            <a:fillRect/>
          </a:stretch>
        </p:blipFill>
        <p:spPr>
          <a:xfrm>
            <a:off x="48764" y="872282"/>
            <a:ext cx="9046471" cy="5090086"/>
          </a:xfrm>
          <a:prstGeom prst="rect">
            <a:avLst/>
          </a:prstGeom>
        </p:spPr>
      </p:pic>
    </p:spTree>
    <p:extLst>
      <p:ext uri="{BB962C8B-B14F-4D97-AF65-F5344CB8AC3E}">
        <p14:creationId xmlns:p14="http://schemas.microsoft.com/office/powerpoint/2010/main" val="372610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Introductions</a:t>
            </a:r>
            <a:endParaRPr/>
          </a:p>
        </p:txBody>
      </p:sp>
      <p:pic>
        <p:nvPicPr>
          <p:cNvPr id="149" name="Google Shape;149;p3"/>
          <p:cNvPicPr preferRelativeResize="0"/>
          <p:nvPr/>
        </p:nvPicPr>
        <p:blipFill rotWithShape="1">
          <a:blip r:embed="rId3">
            <a:alphaModFix/>
          </a:blip>
          <a:srcRect/>
          <a:stretch/>
        </p:blipFill>
        <p:spPr>
          <a:xfrm>
            <a:off x="1422723" y="1496291"/>
            <a:ext cx="6515101" cy="434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Introductions</a:t>
            </a:r>
            <a:endParaRPr/>
          </a:p>
        </p:txBody>
      </p:sp>
      <p:sp>
        <p:nvSpPr>
          <p:cNvPr id="155" name="Google Shape;155;p4"/>
          <p:cNvSpPr txBox="1">
            <a:spLocks noGrp="1"/>
          </p:cNvSpPr>
          <p:nvPr>
            <p:ph type="body" idx="1"/>
          </p:nvPr>
        </p:nvSpPr>
        <p:spPr>
          <a:xfrm>
            <a:off x="457200" y="1731818"/>
            <a:ext cx="8229600" cy="490846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2"/>
              </a:buClr>
              <a:buSzPts val="4000"/>
              <a:buNone/>
            </a:pPr>
            <a:r>
              <a:rPr lang="en-US" sz="4000"/>
              <a:t>“Hello. My name is ____________  . </a:t>
            </a:r>
            <a:br>
              <a:rPr lang="en-US" sz="4000"/>
            </a:br>
            <a:r>
              <a:rPr lang="en-US" sz="4000"/>
              <a:t>I study _________ . I am interested in this class because _______ .</a:t>
            </a:r>
            <a:endParaRPr/>
          </a:p>
          <a:p>
            <a:pPr marL="0" lvl="0" indent="0" algn="ctr" rtl="0">
              <a:spcBef>
                <a:spcPts val="800"/>
              </a:spcBef>
              <a:spcAft>
                <a:spcPts val="0"/>
              </a:spcAft>
              <a:buClr>
                <a:schemeClr val="dk2"/>
              </a:buClr>
              <a:buSzPts val="4000"/>
              <a:buNone/>
            </a:pPr>
            <a:r>
              <a:rPr lang="en-US" sz="4000"/>
              <a:t>If I could choose a superpower, it would be  ____________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853"/>
            <a:ext cx="8229600" cy="1143000"/>
          </a:xfrm>
        </p:spPr>
        <p:txBody>
          <a:bodyPr/>
          <a:lstStyle/>
          <a:p>
            <a:r>
              <a:rPr lang="en-US" dirty="0">
                <a:solidFill>
                  <a:schemeClr val="tx1"/>
                </a:solidFill>
              </a:rPr>
              <a:t>Community Guidelines</a:t>
            </a:r>
          </a:p>
        </p:txBody>
      </p:sp>
      <p:sp>
        <p:nvSpPr>
          <p:cNvPr id="3" name="Content Placeholder 2"/>
          <p:cNvSpPr>
            <a:spLocks noGrp="1"/>
          </p:cNvSpPr>
          <p:nvPr>
            <p:ph idx="1"/>
          </p:nvPr>
        </p:nvSpPr>
        <p:spPr/>
        <p:txBody>
          <a:bodyPr/>
          <a:lstStyle/>
          <a:p>
            <a:r>
              <a:rPr lang="en-US" dirty="0"/>
              <a:t>Co-create our expectations for our interactions this semester</a:t>
            </a:r>
          </a:p>
          <a:p>
            <a:endParaRPr lang="en-US" dirty="0"/>
          </a:p>
          <a:p>
            <a:endParaRPr lang="en-US" dirty="0"/>
          </a:p>
          <a:p>
            <a:endParaRPr lang="en-US" dirty="0"/>
          </a:p>
          <a:p>
            <a:endParaRPr lang="en-US" dirty="0"/>
          </a:p>
          <a:p>
            <a:endParaRPr lang="en-US" dirty="0"/>
          </a:p>
          <a:p>
            <a:r>
              <a:rPr lang="en-US" dirty="0">
                <a:hlinkClick r:id="rId2"/>
              </a:rPr>
              <a:t>University policies &amp; regulations apply</a:t>
            </a:r>
            <a:endParaRPr lang="en-US" dirty="0"/>
          </a:p>
          <a:p>
            <a:r>
              <a:rPr lang="en-US" dirty="0">
                <a:hlinkClick r:id="rId3"/>
              </a:rPr>
              <a:t>Fay lab</a:t>
            </a:r>
            <a:r>
              <a:rPr lang="en-US" dirty="0"/>
              <a:t> &amp; </a:t>
            </a:r>
            <a:r>
              <a:rPr lang="en-US" dirty="0">
                <a:hlinkClick r:id="rId4"/>
              </a:rPr>
              <a:t>SMAST code of conduct</a:t>
            </a:r>
            <a:endParaRPr lang="en-US" dirty="0"/>
          </a:p>
        </p:txBody>
      </p:sp>
      <p:sp>
        <p:nvSpPr>
          <p:cNvPr id="4" name="Date Placeholder 3"/>
          <p:cNvSpPr>
            <a:spLocks noGrp="1"/>
          </p:cNvSpPr>
          <p:nvPr>
            <p:ph type="dt" sz="half" idx="10"/>
          </p:nvPr>
        </p:nvSpPr>
        <p:spPr bwMode="auto">
          <a:xfrm>
            <a:off x="457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400"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altLang="en-US"/>
              <a:t>Advanced Stats</a:t>
            </a:r>
          </a:p>
        </p:txBody>
      </p:sp>
      <p:sp>
        <p:nvSpPr>
          <p:cNvPr id="5" name="Footer Placeholder 4"/>
          <p:cNvSpPr>
            <a:spLocks noGrp="1"/>
          </p:cNvSpPr>
          <p:nvPr>
            <p:ph type="ftr" sz="quarter" idx="11"/>
          </p:nvPr>
        </p:nvSpPr>
        <p:spPr bwMode="auto">
          <a:xfrm>
            <a:off x="3124200" y="63817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US" altLang="en-US"/>
              <a:t>Introduction</a:t>
            </a:r>
          </a:p>
        </p:txBody>
      </p:sp>
      <p:sp>
        <p:nvSpPr>
          <p:cNvPr id="6" name="Slide Number Placeholder 5"/>
          <p:cNvSpPr>
            <a:spLocks noGrp="1"/>
          </p:cNvSpPr>
          <p:nvPr>
            <p:ph type="sldNum" sz="quarter" idx="12"/>
          </p:nvPr>
        </p:nvSpPr>
        <p:spPr bwMode="auto">
          <a:xfrm>
            <a:off x="6553200" y="63817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fld id="{FBEDF07A-A302-4C47-8DF1-2400FC248D0C}" type="slidenum">
              <a:rPr lang="en-US" altLang="en-US" smtClean="0"/>
              <a:pPr>
                <a:defRPr/>
              </a:pPr>
              <a:t>6</a:t>
            </a:fld>
            <a:endParaRPr lang="en-US" altLang="en-US"/>
          </a:p>
        </p:txBody>
      </p:sp>
      <p:pic>
        <p:nvPicPr>
          <p:cNvPr id="1028" name="Picture 4" descr="Sticky Notes - Sure Print">
            <a:extLst>
              <a:ext uri="{FF2B5EF4-FFF2-40B4-BE49-F238E27FC236}">
                <a16:creationId xmlns:a16="http://schemas.microsoft.com/office/drawing/2014/main" id="{D6E5FF81-7EA1-C641-A6FC-D961BA9B00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3503" y="2827419"/>
            <a:ext cx="3056993" cy="189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5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Description</a:t>
            </a:r>
            <a:endParaRPr/>
          </a:p>
        </p:txBody>
      </p:sp>
      <p:sp>
        <p:nvSpPr>
          <p:cNvPr id="161" name="Google Shape;161;p5"/>
          <p:cNvSpPr txBox="1">
            <a:spLocks noGrp="1"/>
          </p:cNvSpPr>
          <p:nvPr>
            <p:ph type="body" idx="1"/>
          </p:nvPr>
        </p:nvSpPr>
        <p:spPr>
          <a:xfrm>
            <a:off x="457200" y="1051870"/>
            <a:ext cx="4599709" cy="5588417"/>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Clr>
                <a:schemeClr val="dk2"/>
              </a:buClr>
              <a:buSzPct val="100000"/>
              <a:buChar char="•"/>
            </a:pPr>
            <a:r>
              <a:rPr lang="en-US"/>
              <a:t>Instruction, demonstration and exercises in advanced population modeling, as applied to management of living natural resources.</a:t>
            </a:r>
            <a:endParaRPr/>
          </a:p>
          <a:p>
            <a:pPr marL="342900" lvl="0" indent="-342900" algn="l" rtl="0">
              <a:spcBef>
                <a:spcPts val="400"/>
              </a:spcBef>
              <a:spcAft>
                <a:spcPts val="0"/>
              </a:spcAft>
              <a:buClr>
                <a:schemeClr val="dk2"/>
              </a:buClr>
              <a:buSzPct val="100000"/>
              <a:buChar char="•"/>
            </a:pPr>
            <a:r>
              <a:rPr lang="en-US"/>
              <a:t>Principles of statistical inference and process-based model building recognizing uncertainty.</a:t>
            </a:r>
            <a:endParaRPr/>
          </a:p>
          <a:p>
            <a:pPr marL="342900" lvl="0" indent="-342900" algn="l" rtl="0">
              <a:spcBef>
                <a:spcPts val="400"/>
              </a:spcBef>
              <a:spcAft>
                <a:spcPts val="0"/>
              </a:spcAft>
              <a:buClr>
                <a:schemeClr val="dk2"/>
              </a:buClr>
              <a:buSzPct val="100000"/>
              <a:buChar char="•"/>
            </a:pPr>
            <a:r>
              <a:rPr lang="en-US"/>
              <a:t>Range of population assessment methods will be developed through statistical programming and applied to fisheries and marine mammal data sets to fit complex nonlinear models by estimating values for parameters and associated uncertainty.</a:t>
            </a:r>
            <a:endParaRPr/>
          </a:p>
          <a:p>
            <a:pPr marL="342900" lvl="0" indent="-342900" algn="l" rtl="0">
              <a:spcBef>
                <a:spcPts val="400"/>
              </a:spcBef>
              <a:spcAft>
                <a:spcPts val="0"/>
              </a:spcAft>
              <a:buClr>
                <a:schemeClr val="dk2"/>
              </a:buClr>
              <a:buSzPct val="100000"/>
              <a:buChar char="•"/>
            </a:pPr>
            <a:r>
              <a:rPr lang="en-US"/>
              <a:t>State of the art programming software for implementing these models.</a:t>
            </a:r>
            <a:endParaRPr/>
          </a:p>
          <a:p>
            <a:pPr marL="342900" lvl="0" indent="-342900" algn="l" rtl="0">
              <a:spcBef>
                <a:spcPts val="400"/>
              </a:spcBef>
              <a:spcAft>
                <a:spcPts val="0"/>
              </a:spcAft>
              <a:buClr>
                <a:schemeClr val="dk2"/>
              </a:buClr>
              <a:buSzPct val="100000"/>
              <a:buChar char="•"/>
            </a:pPr>
            <a:r>
              <a:rPr lang="en-US"/>
              <a:t>Course is designed to train students to “have the ability to conduct high-quality scientific research in stock assessment, fishery population dynamics and related fields”</a:t>
            </a:r>
            <a:endParaRPr/>
          </a:p>
        </p:txBody>
      </p:sp>
      <p:pic>
        <p:nvPicPr>
          <p:cNvPr id="162" name="Google Shape;162;p5"/>
          <p:cNvPicPr preferRelativeResize="0"/>
          <p:nvPr/>
        </p:nvPicPr>
        <p:blipFill rotWithShape="1">
          <a:blip r:embed="rId3">
            <a:alphaModFix/>
          </a:blip>
          <a:srcRect/>
          <a:stretch/>
        </p:blipFill>
        <p:spPr>
          <a:xfrm>
            <a:off x="5281124" y="1086077"/>
            <a:ext cx="3405676" cy="417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457200" y="183923"/>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Course objectives</a:t>
            </a:r>
            <a:endParaRPr/>
          </a:p>
        </p:txBody>
      </p:sp>
      <p:sp>
        <p:nvSpPr>
          <p:cNvPr id="168" name="Google Shape;168;p6"/>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dirty="0"/>
              <a:t>Ability to apply principles underlying process- based model building</a:t>
            </a:r>
            <a:endParaRPr dirty="0"/>
          </a:p>
          <a:p>
            <a:pPr marL="342900" lvl="0" indent="-342900" algn="l" rtl="0">
              <a:spcBef>
                <a:spcPts val="640"/>
              </a:spcBef>
              <a:spcAft>
                <a:spcPts val="0"/>
              </a:spcAft>
              <a:buClr>
                <a:schemeClr val="dk2"/>
              </a:buClr>
              <a:buSzPts val="3200"/>
              <a:buChar char="•"/>
            </a:pPr>
            <a:r>
              <a:rPr lang="en-US" dirty="0"/>
              <a:t>Familiarity with advanced stock assessment models and their implementation</a:t>
            </a:r>
            <a:endParaRPr dirty="0"/>
          </a:p>
          <a:p>
            <a:pPr marL="342900" lvl="0" indent="-342900" algn="l" rtl="0">
              <a:spcBef>
                <a:spcPts val="640"/>
              </a:spcBef>
              <a:spcAft>
                <a:spcPts val="0"/>
              </a:spcAft>
              <a:buClr>
                <a:schemeClr val="dk2"/>
              </a:buClr>
              <a:buSzPts val="3200"/>
              <a:buChar char="•"/>
            </a:pPr>
            <a:r>
              <a:rPr lang="en-US" dirty="0"/>
              <a:t>Experience in model building and parameter estimation</a:t>
            </a:r>
            <a:endParaRPr dirty="0"/>
          </a:p>
          <a:p>
            <a:pPr marL="342900" lvl="0" indent="-342900" algn="l" rtl="0">
              <a:spcBef>
                <a:spcPts val="640"/>
              </a:spcBef>
              <a:spcAft>
                <a:spcPts val="0"/>
              </a:spcAft>
              <a:buClr>
                <a:schemeClr val="dk2"/>
              </a:buClr>
              <a:buSzPts val="3200"/>
              <a:buChar char="•"/>
            </a:pPr>
            <a:r>
              <a:rPr lang="en-US" dirty="0"/>
              <a:t>Understanding of quantitative theories, model diagnostics and results</a:t>
            </a:r>
            <a:endParaRPr dirty="0"/>
          </a:p>
          <a:p>
            <a:pPr marL="342900" lvl="0" indent="-139700" algn="l" rtl="0">
              <a:spcBef>
                <a:spcPts val="640"/>
              </a:spcBef>
              <a:spcAft>
                <a:spcPts val="0"/>
              </a:spcAft>
              <a:buClr>
                <a:schemeClr val="dk2"/>
              </a:buClr>
              <a:buSzPts val="32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457200" y="3808"/>
            <a:ext cx="8229600" cy="6883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Calibri"/>
              <a:buNone/>
            </a:pPr>
            <a:r>
              <a:rPr lang="en-US"/>
              <a:t>Overview of schedule</a:t>
            </a:r>
            <a:endParaRPr/>
          </a:p>
        </p:txBody>
      </p:sp>
      <p:sp>
        <p:nvSpPr>
          <p:cNvPr id="174" name="Google Shape;174;p7"/>
          <p:cNvSpPr txBox="1">
            <a:spLocks noGrp="1"/>
          </p:cNvSpPr>
          <p:nvPr>
            <p:ph type="body" idx="1"/>
          </p:nvPr>
        </p:nvSpPr>
        <p:spPr>
          <a:xfrm>
            <a:off x="457200" y="1051870"/>
            <a:ext cx="8229600" cy="558841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2"/>
              </a:buClr>
              <a:buSzPts val="3200"/>
              <a:buChar char="•"/>
            </a:pPr>
            <a:r>
              <a:rPr lang="en-US"/>
              <a:t>Switch to syllabus</a:t>
            </a:r>
            <a:endParaRPr/>
          </a:p>
        </p:txBody>
      </p:sp>
    </p:spTree>
  </p:cSld>
  <p:clrMapOvr>
    <a:masterClrMapping/>
  </p:clrMapOvr>
</p:sld>
</file>

<file path=ppt/theme/theme1.xml><?xml version="1.0" encoding="utf-8"?>
<a:theme xmlns:a="http://schemas.openxmlformats.org/drawingml/2006/main" name="GFAY_Custo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AA Divider Slide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882</Words>
  <Application>Microsoft Macintosh PowerPoint</Application>
  <PresentationFormat>On-screen Show (4:3)</PresentationFormat>
  <Paragraphs>168</Paragraphs>
  <Slides>25</Slides>
  <Notes>22</Notes>
  <HiddenSlides>4</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Arial</vt:lpstr>
      <vt:lpstr>Arial Narrow</vt:lpstr>
      <vt:lpstr>Calibri</vt:lpstr>
      <vt:lpstr>GFAY_Custom</vt:lpstr>
      <vt:lpstr>NOAA Divider Slides</vt:lpstr>
      <vt:lpstr>NOAA Title Options</vt:lpstr>
      <vt:lpstr>MAR 580: Advanced Population Modeling for Management of Living Marine Resources</vt:lpstr>
      <vt:lpstr>Outline</vt:lpstr>
      <vt:lpstr>PowerPoint Presentation</vt:lpstr>
      <vt:lpstr>Introductions</vt:lpstr>
      <vt:lpstr>Introductions</vt:lpstr>
      <vt:lpstr>Community Guidelines</vt:lpstr>
      <vt:lpstr>Course Description</vt:lpstr>
      <vt:lpstr>Course objectives</vt:lpstr>
      <vt:lpstr>Overview of schedule</vt:lpstr>
      <vt:lpstr>Course Role</vt:lpstr>
      <vt:lpstr>Instructor contact information</vt:lpstr>
      <vt:lpstr>Course mechanics: Format</vt:lpstr>
      <vt:lpstr>Course materials</vt:lpstr>
      <vt:lpstr>Text</vt:lpstr>
      <vt:lpstr>Books for background reading</vt:lpstr>
      <vt:lpstr>Course mechanics: Evaluation</vt:lpstr>
      <vt:lpstr>Project ideas</vt:lpstr>
      <vt:lpstr>Software</vt:lpstr>
      <vt:lpstr>PowerPoint Presentation</vt:lpstr>
      <vt:lpstr>Use of population models  in fisheries and conservation</vt:lpstr>
      <vt:lpstr>Use of population models in fisheries and conservation</vt:lpstr>
      <vt:lpstr>PowerPoint Presentation</vt:lpstr>
      <vt:lpstr>Stock Assessment Models (the bread &amp; butter)</vt:lpstr>
      <vt:lpstr>PowerPoint Presentation</vt:lpstr>
      <vt:lpstr>All you ever need to know for Population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Gavin Fay</dc:creator>
  <cp:lastModifiedBy>Gavin Fay</cp:lastModifiedBy>
  <cp:revision>7</cp:revision>
  <dcterms:created xsi:type="dcterms:W3CDTF">2014-06-04T00:44:42Z</dcterms:created>
  <dcterms:modified xsi:type="dcterms:W3CDTF">2025-09-04T16:30:03Z</dcterms:modified>
</cp:coreProperties>
</file>